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1" r:id="rId1"/>
  </p:sldMasterIdLst>
  <p:sldIdLst>
    <p:sldId id="256" r:id="rId2"/>
    <p:sldId id="295" r:id="rId3"/>
    <p:sldId id="257" r:id="rId4"/>
    <p:sldId id="258" r:id="rId5"/>
    <p:sldId id="260" r:id="rId6"/>
    <p:sldId id="282" r:id="rId7"/>
    <p:sldId id="261" r:id="rId8"/>
    <p:sldId id="283" r:id="rId9"/>
    <p:sldId id="284" r:id="rId10"/>
    <p:sldId id="285" r:id="rId11"/>
    <p:sldId id="286" r:id="rId12"/>
    <p:sldId id="262" r:id="rId13"/>
    <p:sldId id="266" r:id="rId14"/>
    <p:sldId id="263" r:id="rId15"/>
    <p:sldId id="264" r:id="rId16"/>
    <p:sldId id="265" r:id="rId17"/>
    <p:sldId id="287" r:id="rId18"/>
    <p:sldId id="288" r:id="rId19"/>
    <p:sldId id="289" r:id="rId20"/>
    <p:sldId id="290"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 id="281" r:id="rId36"/>
    <p:sldId id="294" r:id="rId37"/>
    <p:sldId id="292" r:id="rId38"/>
    <p:sldId id="293"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138E7A-9678-423A-B2F6-5A67539A2CB1}" type="datetimeFigureOut">
              <a:rPr lang="ru-RU" smtClean="0"/>
              <a:t>08.06.2020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3106429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138E7A-9678-423A-B2F6-5A67539A2CB1}" type="datetimeFigureOut">
              <a:rPr lang="ru-RU" smtClean="0"/>
              <a:t>08.06.2020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1362591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138E7A-9678-423A-B2F6-5A67539A2CB1}" type="datetimeFigureOut">
              <a:rPr lang="ru-RU" smtClean="0"/>
              <a:t>08.06.2020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585FE1-3613-4879-BDB6-62604BF1B6EE}"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5533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E138E7A-9678-423A-B2F6-5A67539A2CB1}" type="datetimeFigureOut">
              <a:rPr lang="ru-RU" smtClean="0"/>
              <a:t>08.06.2020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2875651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E138E7A-9678-423A-B2F6-5A67539A2CB1}" type="datetimeFigureOut">
              <a:rPr lang="ru-RU" smtClean="0"/>
              <a:t>08.06.2020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585FE1-3613-4879-BDB6-62604BF1B6EE}"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45686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E138E7A-9678-423A-B2F6-5A67539A2CB1}" type="datetimeFigureOut">
              <a:rPr lang="ru-RU" smtClean="0"/>
              <a:t>08.06.2020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18572446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138E7A-9678-423A-B2F6-5A67539A2CB1}" type="datetimeFigureOut">
              <a:rPr lang="ru-RU" smtClean="0"/>
              <a:t>08.06.2020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3702366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138E7A-9678-423A-B2F6-5A67539A2CB1}" type="datetimeFigureOut">
              <a:rPr lang="ru-RU" smtClean="0"/>
              <a:t>08.06.2020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2453337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138E7A-9678-423A-B2F6-5A67539A2CB1}" type="datetimeFigureOut">
              <a:rPr lang="ru-RU" smtClean="0"/>
              <a:t>08.06.2020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3720976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138E7A-9678-423A-B2F6-5A67539A2CB1}" type="datetimeFigureOut">
              <a:rPr lang="ru-RU" smtClean="0"/>
              <a:t>08.06.2020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3392472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138E7A-9678-423A-B2F6-5A67539A2CB1}" type="datetimeFigureOut">
              <a:rPr lang="ru-RU" smtClean="0"/>
              <a:t>08.06.2020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413255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138E7A-9678-423A-B2F6-5A67539A2CB1}" type="datetimeFigureOut">
              <a:rPr lang="ru-RU" smtClean="0"/>
              <a:t>08.06.2020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3246629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138E7A-9678-423A-B2F6-5A67539A2CB1}" type="datetimeFigureOut">
              <a:rPr lang="ru-RU" smtClean="0"/>
              <a:t>08.06.2020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346919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38E7A-9678-423A-B2F6-5A67539A2CB1}" type="datetimeFigureOut">
              <a:rPr lang="ru-RU" smtClean="0"/>
              <a:t>08.06.2020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1225666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E138E7A-9678-423A-B2F6-5A67539A2CB1}" type="datetimeFigureOut">
              <a:rPr lang="ru-RU" smtClean="0"/>
              <a:t>08.06.2020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171441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E138E7A-9678-423A-B2F6-5A67539A2CB1}" type="datetimeFigureOut">
              <a:rPr lang="ru-RU" smtClean="0"/>
              <a:t>08.06.2020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585FE1-3613-4879-BDB6-62604BF1B6EE}" type="slidenum">
              <a:rPr lang="ru-RU" smtClean="0"/>
              <a:t>‹#›</a:t>
            </a:fld>
            <a:endParaRPr lang="ru-RU"/>
          </a:p>
        </p:txBody>
      </p:sp>
    </p:spTree>
    <p:extLst>
      <p:ext uri="{BB962C8B-B14F-4D97-AF65-F5344CB8AC3E}">
        <p14:creationId xmlns:p14="http://schemas.microsoft.com/office/powerpoint/2010/main" val="2362286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E138E7A-9678-423A-B2F6-5A67539A2CB1}" type="datetimeFigureOut">
              <a:rPr lang="ru-RU" smtClean="0"/>
              <a:t>08.06.2020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A585FE1-3613-4879-BDB6-62604BF1B6EE}" type="slidenum">
              <a:rPr lang="ru-RU" smtClean="0"/>
              <a:t>‹#›</a:t>
            </a:fld>
            <a:endParaRPr lang="ru-RU"/>
          </a:p>
        </p:txBody>
      </p:sp>
    </p:spTree>
    <p:extLst>
      <p:ext uri="{BB962C8B-B14F-4D97-AF65-F5344CB8AC3E}">
        <p14:creationId xmlns:p14="http://schemas.microsoft.com/office/powerpoint/2010/main" val="2906537781"/>
      </p:ext>
    </p:extLst>
  </p:cSld>
  <p:clrMap bg1="lt1" tx1="dk1" bg2="lt2" tx2="dk2" accent1="accent1" accent2="accent2" accent3="accent3" accent4="accent4" accent5="accent5" accent6="accent6" hlink="hlink" folHlink="folHlink"/>
  <p:sldLayoutIdLst>
    <p:sldLayoutId id="2147484052" r:id="rId1"/>
    <p:sldLayoutId id="2147484053" r:id="rId2"/>
    <p:sldLayoutId id="2147484054" r:id="rId3"/>
    <p:sldLayoutId id="2147484055" r:id="rId4"/>
    <p:sldLayoutId id="2147484056" r:id="rId5"/>
    <p:sldLayoutId id="2147484057" r:id="rId6"/>
    <p:sldLayoutId id="2147484058" r:id="rId7"/>
    <p:sldLayoutId id="2147484059" r:id="rId8"/>
    <p:sldLayoutId id="2147484060" r:id="rId9"/>
    <p:sldLayoutId id="2147484061" r:id="rId10"/>
    <p:sldLayoutId id="2147484062" r:id="rId11"/>
    <p:sldLayoutId id="2147484063" r:id="rId12"/>
    <p:sldLayoutId id="2147484064" r:id="rId13"/>
    <p:sldLayoutId id="2147484065" r:id="rId14"/>
    <p:sldLayoutId id="2147484066" r:id="rId15"/>
    <p:sldLayoutId id="214748406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115C391-75F2-44B2-BAFC-76DB3B221921}"/>
              </a:ext>
            </a:extLst>
          </p:cNvPr>
          <p:cNvSpPr>
            <a:spLocks noGrp="1"/>
          </p:cNvSpPr>
          <p:nvPr>
            <p:ph idx="1"/>
          </p:nvPr>
        </p:nvSpPr>
        <p:spPr>
          <a:xfrm>
            <a:off x="1561514" y="1477107"/>
            <a:ext cx="9943098" cy="5162843"/>
          </a:xfrm>
        </p:spPr>
        <p:txBody>
          <a:bodyPr>
            <a:normAutofit/>
          </a:bodyPr>
          <a:lstStyle/>
          <a:p>
            <a:pPr marL="0" indent="0" algn="ctr">
              <a:buNone/>
            </a:pPr>
            <a:r>
              <a:rPr lang="ru-RU" sz="2400" b="1" i="1" dirty="0"/>
              <a:t>ЕГЭ по истории</a:t>
            </a:r>
          </a:p>
          <a:p>
            <a:pPr marL="0" indent="0">
              <a:buNone/>
            </a:pPr>
            <a:endParaRPr lang="ru-RU" sz="2400" b="1" i="1" dirty="0"/>
          </a:p>
          <a:p>
            <a:pPr marL="0" indent="0" algn="ctr">
              <a:buNone/>
            </a:pPr>
            <a:r>
              <a:rPr lang="ru-RU" sz="2800" b="1" i="1" dirty="0"/>
              <a:t>Задания с развернутым ответом 20-25</a:t>
            </a:r>
          </a:p>
          <a:p>
            <a:pPr marL="0" indent="0" algn="ctr">
              <a:buNone/>
            </a:pPr>
            <a:endParaRPr lang="ru-RU" sz="2800" b="1" i="1" dirty="0">
              <a:latin typeface="Bahnschrift" panose="020B0502040204020203" pitchFamily="34" charset="0"/>
            </a:endParaRPr>
          </a:p>
          <a:p>
            <a:pPr marL="0" indent="0" algn="ctr">
              <a:buNone/>
            </a:pPr>
            <a:endParaRPr lang="ru-RU" sz="2800" b="1" i="1" dirty="0">
              <a:latin typeface="Bahnschrift" panose="020B0502040204020203" pitchFamily="34" charset="0"/>
            </a:endParaRPr>
          </a:p>
          <a:p>
            <a:pPr marL="0" indent="0" algn="ctr">
              <a:buNone/>
            </a:pPr>
            <a:r>
              <a:rPr lang="ru-RU" sz="2000" b="1" i="1" dirty="0">
                <a:latin typeface="Bahnschrift" panose="020B0502040204020203" pitchFamily="34" charset="0"/>
              </a:rPr>
              <a:t>Учитель истории и обществознания Усманова Елена Владиславовна</a:t>
            </a:r>
          </a:p>
          <a:p>
            <a:pPr marL="0" indent="0" algn="ctr">
              <a:buNone/>
            </a:pPr>
            <a:r>
              <a:rPr lang="ru-RU" sz="2000" b="1" i="1" dirty="0">
                <a:latin typeface="Bahnschrift" panose="020B0502040204020203" pitchFamily="34" charset="0"/>
              </a:rPr>
              <a:t>МОБУ «СОШ с. Ивано-Кувалат»</a:t>
            </a:r>
          </a:p>
        </p:txBody>
      </p:sp>
    </p:spTree>
    <p:extLst>
      <p:ext uri="{BB962C8B-B14F-4D97-AF65-F5344CB8AC3E}">
        <p14:creationId xmlns:p14="http://schemas.microsoft.com/office/powerpoint/2010/main" val="4084783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BFE623B-3AED-4010-AD11-AEE7E874CEDF}"/>
              </a:ext>
            </a:extLst>
          </p:cNvPr>
          <p:cNvSpPr>
            <a:spLocks noGrp="1"/>
          </p:cNvSpPr>
          <p:nvPr>
            <p:ph idx="1"/>
          </p:nvPr>
        </p:nvSpPr>
        <p:spPr>
          <a:xfrm>
            <a:off x="1463040" y="281354"/>
            <a:ext cx="10041572" cy="5629868"/>
          </a:xfrm>
        </p:spPr>
        <p:txBody>
          <a:bodyPr/>
          <a:lstStyle/>
          <a:p>
            <a:r>
              <a:rPr lang="ru-RU" dirty="0"/>
              <a:t>21. Какие причины «перемены мыслей» и «беспокойств» называет император в своей речи? Укажите две причины. Какие цели намечены императором в данном отрывке? Укажите одну любую цель.</a:t>
            </a:r>
          </a:p>
          <a:p>
            <a:r>
              <a:rPr lang="ru-RU" dirty="0"/>
              <a:t>При ответе избегайте цитирования избыточного текста, не содержащего положений, которые должны быть приведены по условию задания.</a:t>
            </a:r>
          </a:p>
          <a:p>
            <a:endParaRPr lang="ru-RU" dirty="0"/>
          </a:p>
        </p:txBody>
      </p:sp>
      <p:graphicFrame>
        <p:nvGraphicFramePr>
          <p:cNvPr id="4" name="Таблица 3">
            <a:extLst>
              <a:ext uri="{FF2B5EF4-FFF2-40B4-BE49-F238E27FC236}">
                <a16:creationId xmlns:a16="http://schemas.microsoft.com/office/drawing/2014/main" id="{F72BE3F7-B43D-44F3-A359-5E8C9886F07C}"/>
              </a:ext>
            </a:extLst>
          </p:cNvPr>
          <p:cNvGraphicFramePr>
            <a:graphicFrameLocks noGrp="1"/>
          </p:cNvGraphicFramePr>
          <p:nvPr>
            <p:extLst>
              <p:ext uri="{D42A27DB-BD31-4B8C-83A1-F6EECF244321}">
                <p14:modId xmlns:p14="http://schemas.microsoft.com/office/powerpoint/2010/main" val="3527868355"/>
              </p:ext>
            </p:extLst>
          </p:nvPr>
        </p:nvGraphicFramePr>
        <p:xfrm>
          <a:off x="1659988" y="1899139"/>
          <a:ext cx="9844624" cy="4907280"/>
        </p:xfrm>
        <a:graphic>
          <a:graphicData uri="http://schemas.openxmlformats.org/drawingml/2006/table">
            <a:tbl>
              <a:tblPr firstRow="1" firstCol="1" lastRow="1" lastCol="1" bandRow="1" bandCol="1">
                <a:tableStyleId>{5C22544A-7EE6-4342-B048-85BDC9FD1C3A}</a:tableStyleId>
              </a:tblPr>
              <a:tblGrid>
                <a:gridCol w="8724783">
                  <a:extLst>
                    <a:ext uri="{9D8B030D-6E8A-4147-A177-3AD203B41FA5}">
                      <a16:colId xmlns:a16="http://schemas.microsoft.com/office/drawing/2014/main" val="2529411357"/>
                    </a:ext>
                  </a:extLst>
                </a:gridCol>
                <a:gridCol w="1119841">
                  <a:extLst>
                    <a:ext uri="{9D8B030D-6E8A-4147-A177-3AD203B41FA5}">
                      <a16:colId xmlns:a16="http://schemas.microsoft.com/office/drawing/2014/main" val="1018091545"/>
                    </a:ext>
                  </a:extLst>
                </a:gridCol>
              </a:tblGrid>
              <a:tr h="417138">
                <a:tc>
                  <a:txBody>
                    <a:bodyPr/>
                    <a:lstStyle/>
                    <a:p>
                      <a:pPr algn="ctr">
                        <a:spcAft>
                          <a:spcPts val="0"/>
                        </a:spcAft>
                      </a:pPr>
                      <a:r>
                        <a:rPr lang="ru-RU" sz="1400" dirty="0">
                          <a:solidFill>
                            <a:schemeClr val="tx1"/>
                          </a:solidFill>
                          <a:effectLst/>
                        </a:rPr>
                        <a:t>Содержание верного ответа и указания по оцениванию (допускаются иные формулировки ответа, не искажающие его смысла)</a:t>
                      </a:r>
                      <a:endParaRPr lang="ru-RU"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tc>
                  <a:txBody>
                    <a:bodyPr/>
                    <a:lstStyle/>
                    <a:p>
                      <a:pPr algn="ctr">
                        <a:spcAft>
                          <a:spcPts val="0"/>
                        </a:spcAft>
                      </a:pPr>
                      <a:r>
                        <a:rPr lang="ru-RU" sz="1400">
                          <a:solidFill>
                            <a:schemeClr val="tx1"/>
                          </a:solidFill>
                          <a:effectLst/>
                        </a:rPr>
                        <a:t>Баллы</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extLst>
                  <a:ext uri="{0D108BD9-81ED-4DB2-BD59-A6C34878D82A}">
                    <a16:rowId xmlns:a16="http://schemas.microsoft.com/office/drawing/2014/main" val="4196986461"/>
                  </a:ext>
                </a:extLst>
              </a:tr>
              <a:tr h="2919964">
                <a:tc>
                  <a:txBody>
                    <a:bodyPr/>
                    <a:lstStyle/>
                    <a:p>
                      <a:pPr algn="just">
                        <a:spcAft>
                          <a:spcPts val="0"/>
                        </a:spcAft>
                      </a:pPr>
                      <a:r>
                        <a:rPr lang="ru-RU" sz="1400" dirty="0">
                          <a:solidFill>
                            <a:schemeClr val="tx1"/>
                          </a:solidFill>
                          <a:effectLst/>
                        </a:rPr>
                        <a:t>Правильный ответ должен содержать следующие </a:t>
                      </a:r>
                      <a:r>
                        <a:rPr lang="ru-RU" sz="1400" u="sng" dirty="0">
                          <a:solidFill>
                            <a:schemeClr val="tx1"/>
                          </a:solidFill>
                          <a:effectLst/>
                        </a:rPr>
                        <a:t>элементы</a:t>
                      </a:r>
                      <a:r>
                        <a:rPr lang="ru-RU" sz="1400" dirty="0">
                          <a:solidFill>
                            <a:schemeClr val="tx1"/>
                          </a:solidFill>
                          <a:effectLst/>
                        </a:rPr>
                        <a:t>:</a:t>
                      </a:r>
                    </a:p>
                    <a:p>
                      <a:pPr algn="just">
                        <a:spcAft>
                          <a:spcPts val="0"/>
                        </a:spcAft>
                      </a:pPr>
                      <a:r>
                        <a:rPr lang="ru-RU" sz="1400" dirty="0">
                          <a:solidFill>
                            <a:schemeClr val="tx1"/>
                          </a:solidFill>
                          <a:effectLst/>
                        </a:rPr>
                        <a:t>1) </a:t>
                      </a:r>
                      <a:r>
                        <a:rPr lang="ru-RU" sz="1400" u="sng" dirty="0">
                          <a:solidFill>
                            <a:schemeClr val="tx1"/>
                          </a:solidFill>
                          <a:effectLst/>
                        </a:rPr>
                        <a:t>причины, например</a:t>
                      </a:r>
                      <a:r>
                        <a:rPr lang="ru-RU" sz="1400" dirty="0">
                          <a:solidFill>
                            <a:schemeClr val="tx1"/>
                          </a:solidFill>
                          <a:effectLst/>
                        </a:rPr>
                        <a:t>:</a:t>
                      </a:r>
                    </a:p>
                    <a:p>
                      <a:pPr algn="just">
                        <a:spcAft>
                          <a:spcPts val="0"/>
                        </a:spcAft>
                      </a:pPr>
                      <a:r>
                        <a:rPr lang="ru-RU" sz="1400" dirty="0">
                          <a:solidFill>
                            <a:schemeClr val="tx1"/>
                          </a:solidFill>
                          <a:effectLst/>
                        </a:rPr>
                        <a:t>– «несвойственное» крепостным крестьянам высшее воспитание, которое дают им помещики;</a:t>
                      </a:r>
                    </a:p>
                    <a:p>
                      <a:pPr algn="just">
                        <a:spcAft>
                          <a:spcPts val="0"/>
                        </a:spcAft>
                      </a:pPr>
                      <a:r>
                        <a:rPr lang="ru-RU" sz="1400" dirty="0">
                          <a:solidFill>
                            <a:schemeClr val="tx1"/>
                          </a:solidFill>
                          <a:effectLst/>
                        </a:rPr>
                        <a:t>– злоупотребление помещиков своей властью;</a:t>
                      </a:r>
                    </a:p>
                    <a:p>
                      <a:pPr algn="just">
                        <a:spcAft>
                          <a:spcPts val="0"/>
                        </a:spcAft>
                      </a:pPr>
                      <a:r>
                        <a:rPr lang="ru-RU" sz="1400" dirty="0">
                          <a:solidFill>
                            <a:schemeClr val="tx1"/>
                          </a:solidFill>
                          <a:effectLst/>
                        </a:rPr>
                        <a:t>– отсутствие законов, ограничивающих произвол помещиков;</a:t>
                      </a:r>
                    </a:p>
                    <a:p>
                      <a:pPr algn="just">
                        <a:spcAft>
                          <a:spcPts val="0"/>
                        </a:spcAft>
                      </a:pPr>
                      <a:r>
                        <a:rPr lang="ru-RU" sz="1400" dirty="0">
                          <a:solidFill>
                            <a:schemeClr val="tx1"/>
                          </a:solidFill>
                          <a:effectLst/>
                        </a:rPr>
                        <a:t>2) </a:t>
                      </a:r>
                      <a:r>
                        <a:rPr lang="ru-RU" sz="1400" u="sng" dirty="0">
                          <a:solidFill>
                            <a:schemeClr val="tx1"/>
                          </a:solidFill>
                          <a:effectLst/>
                        </a:rPr>
                        <a:t>цель, например:</a:t>
                      </a:r>
                      <a:endParaRPr lang="ru-RU" sz="1400" dirty="0">
                        <a:solidFill>
                          <a:schemeClr val="tx1"/>
                        </a:solidFill>
                        <a:effectLst/>
                      </a:endParaRPr>
                    </a:p>
                    <a:p>
                      <a:pPr algn="just">
                        <a:spcAft>
                          <a:spcPts val="0"/>
                        </a:spcAft>
                      </a:pPr>
                      <a:r>
                        <a:rPr lang="ru-RU" sz="1400" dirty="0">
                          <a:solidFill>
                            <a:schemeClr val="tx1"/>
                          </a:solidFill>
                          <a:effectLst/>
                        </a:rPr>
                        <a:t>– подготовка пути для постепенного изменения положения крестьян;</a:t>
                      </a:r>
                    </a:p>
                    <a:p>
                      <a:pPr algn="just">
                        <a:spcAft>
                          <a:spcPts val="0"/>
                        </a:spcAft>
                      </a:pPr>
                      <a:r>
                        <a:rPr lang="ru-RU" sz="1400" dirty="0">
                          <a:solidFill>
                            <a:schemeClr val="tx1"/>
                          </a:solidFill>
                          <a:effectLst/>
                        </a:rPr>
                        <a:t>– обсуждение последствий изменения состояния крестьян.</a:t>
                      </a:r>
                    </a:p>
                    <a:p>
                      <a:pPr algn="just">
                        <a:spcAft>
                          <a:spcPts val="0"/>
                        </a:spcAft>
                      </a:pPr>
                      <a:r>
                        <a:rPr lang="ru-RU" sz="1400" dirty="0">
                          <a:solidFill>
                            <a:schemeClr val="tx1"/>
                          </a:solidFill>
                          <a:effectLst/>
                        </a:rPr>
                        <a:t>Ответ может быть представлен как в форме цитат, так и в форме сжатого воспроизведения основных идей соответствующих фрагментов текста.</a:t>
                      </a:r>
                    </a:p>
                    <a:p>
                      <a:pPr algn="just">
                        <a:spcAft>
                          <a:spcPts val="0"/>
                        </a:spcAft>
                      </a:pPr>
                      <a:r>
                        <a:rPr lang="ru-RU" sz="1400" dirty="0">
                          <a:solidFill>
                            <a:schemeClr val="tx1"/>
                          </a:solidFill>
                          <a:effectLst/>
                        </a:rPr>
                        <a:t>Поскольку в задании требуется найти в тексте данную в явном виде конкретную информацию, не засчитывается при оценивании переписанный целиком объемный отрывок текста, включающий наряду с верным элементом избыточную информацию</a:t>
                      </a:r>
                      <a:endParaRPr lang="ru-RU"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tc>
                  <a:txBody>
                    <a:bodyPr/>
                    <a:lstStyle/>
                    <a:p>
                      <a:pPr algn="ctr">
                        <a:spcAft>
                          <a:spcPts val="0"/>
                        </a:spcAft>
                      </a:pPr>
                      <a:r>
                        <a:rPr lang="ru-RU" sz="1400">
                          <a:solidFill>
                            <a:schemeClr val="tx1"/>
                          </a:solidFill>
                          <a:effectLst/>
                        </a:rPr>
                        <a:t> </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extLst>
                  <a:ext uri="{0D108BD9-81ED-4DB2-BD59-A6C34878D82A}">
                    <a16:rowId xmlns:a16="http://schemas.microsoft.com/office/drawing/2014/main" val="2267877075"/>
                  </a:ext>
                </a:extLst>
              </a:tr>
              <a:tr h="208569">
                <a:tc>
                  <a:txBody>
                    <a:bodyPr/>
                    <a:lstStyle/>
                    <a:p>
                      <a:pPr algn="just">
                        <a:spcAft>
                          <a:spcPts val="0"/>
                        </a:spcAft>
                      </a:pPr>
                      <a:r>
                        <a:rPr lang="ru-RU" sz="1400">
                          <a:solidFill>
                            <a:schemeClr val="tx1"/>
                          </a:solidFill>
                          <a:effectLst/>
                        </a:rPr>
                        <a:t>Правильно указаны две причины и цель</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tc>
                  <a:txBody>
                    <a:bodyPr/>
                    <a:lstStyle/>
                    <a:p>
                      <a:pPr algn="ctr">
                        <a:spcAft>
                          <a:spcPts val="0"/>
                        </a:spcAft>
                      </a:pPr>
                      <a:r>
                        <a:rPr lang="ru-RU" sz="1400">
                          <a:solidFill>
                            <a:schemeClr val="tx1"/>
                          </a:solidFill>
                          <a:effectLst/>
                        </a:rPr>
                        <a:t>2</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extLst>
                  <a:ext uri="{0D108BD9-81ED-4DB2-BD59-A6C34878D82A}">
                    <a16:rowId xmlns:a16="http://schemas.microsoft.com/office/drawing/2014/main" val="2692351662"/>
                  </a:ext>
                </a:extLst>
              </a:tr>
              <a:tr h="417138">
                <a:tc>
                  <a:txBody>
                    <a:bodyPr/>
                    <a:lstStyle/>
                    <a:p>
                      <a:pPr algn="just">
                        <a:spcAft>
                          <a:spcPts val="0"/>
                        </a:spcAft>
                      </a:pPr>
                      <a:r>
                        <a:rPr lang="ru-RU" sz="1400" dirty="0">
                          <a:solidFill>
                            <a:schemeClr val="tx1"/>
                          </a:solidFill>
                          <a:effectLst/>
                        </a:rPr>
                        <a:t>Правильно указаны одна причина и цель.</a:t>
                      </a:r>
                    </a:p>
                    <a:p>
                      <a:pPr algn="just">
                        <a:spcAft>
                          <a:spcPts val="0"/>
                        </a:spcAft>
                      </a:pPr>
                      <a:r>
                        <a:rPr lang="ru-RU" sz="1400" dirty="0">
                          <a:solidFill>
                            <a:schemeClr val="tx1"/>
                          </a:solidFill>
                          <a:effectLst/>
                        </a:rPr>
                        <a:t>ИЛИ Правильно указаны только две причины</a:t>
                      </a:r>
                      <a:endParaRPr lang="ru-RU"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tc>
                  <a:txBody>
                    <a:bodyPr/>
                    <a:lstStyle/>
                    <a:p>
                      <a:pPr algn="ctr">
                        <a:spcAft>
                          <a:spcPts val="0"/>
                        </a:spcAft>
                      </a:pPr>
                      <a:r>
                        <a:rPr lang="ru-RU" sz="1400">
                          <a:solidFill>
                            <a:schemeClr val="tx1"/>
                          </a:solidFill>
                          <a:effectLst/>
                        </a:rPr>
                        <a:t>1</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extLst>
                  <a:ext uri="{0D108BD9-81ED-4DB2-BD59-A6C34878D82A}">
                    <a16:rowId xmlns:a16="http://schemas.microsoft.com/office/drawing/2014/main" val="916096224"/>
                  </a:ext>
                </a:extLst>
              </a:tr>
              <a:tr h="625707">
                <a:tc>
                  <a:txBody>
                    <a:bodyPr/>
                    <a:lstStyle/>
                    <a:p>
                      <a:pPr algn="just">
                        <a:spcAft>
                          <a:spcPts val="0"/>
                        </a:spcAft>
                      </a:pPr>
                      <a:r>
                        <a:rPr lang="ru-RU" sz="1400">
                          <a:solidFill>
                            <a:schemeClr val="tx1"/>
                          </a:solidFill>
                          <a:effectLst/>
                        </a:rPr>
                        <a:t>Правильно указана одна причина. </a:t>
                      </a:r>
                    </a:p>
                    <a:p>
                      <a:pPr algn="just">
                        <a:spcAft>
                          <a:spcPts val="0"/>
                        </a:spcAft>
                      </a:pPr>
                      <a:r>
                        <a:rPr lang="ru-RU" sz="1400">
                          <a:solidFill>
                            <a:schemeClr val="tx1"/>
                          </a:solidFill>
                          <a:effectLst/>
                        </a:rPr>
                        <a:t>ИЛИ Правильно указана только одна цель.</a:t>
                      </a:r>
                    </a:p>
                    <a:p>
                      <a:pPr algn="just">
                        <a:spcAft>
                          <a:spcPts val="0"/>
                        </a:spcAft>
                      </a:pPr>
                      <a:r>
                        <a:rPr lang="ru-RU" sz="1400">
                          <a:solidFill>
                            <a:schemeClr val="tx1"/>
                          </a:solidFill>
                          <a:effectLst/>
                        </a:rPr>
                        <a:t>ИЛИ Ответ неправильный</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tc>
                  <a:txBody>
                    <a:bodyPr/>
                    <a:lstStyle/>
                    <a:p>
                      <a:pPr algn="ctr">
                        <a:spcAft>
                          <a:spcPts val="0"/>
                        </a:spcAft>
                      </a:pPr>
                      <a:r>
                        <a:rPr lang="ru-RU" sz="1400">
                          <a:solidFill>
                            <a:schemeClr val="tx1"/>
                          </a:solidFill>
                          <a:effectLst/>
                        </a:rPr>
                        <a:t>0</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extLst>
                  <a:ext uri="{0D108BD9-81ED-4DB2-BD59-A6C34878D82A}">
                    <a16:rowId xmlns:a16="http://schemas.microsoft.com/office/drawing/2014/main" val="1272170201"/>
                  </a:ext>
                </a:extLst>
              </a:tr>
              <a:tr h="208569">
                <a:tc>
                  <a:txBody>
                    <a:bodyPr/>
                    <a:lstStyle/>
                    <a:p>
                      <a:pPr algn="r">
                        <a:spcAft>
                          <a:spcPts val="0"/>
                        </a:spcAft>
                      </a:pPr>
                      <a:r>
                        <a:rPr lang="ru-RU" sz="1400">
                          <a:solidFill>
                            <a:schemeClr val="tx1"/>
                          </a:solidFill>
                          <a:effectLst/>
                        </a:rPr>
                        <a:t>Максимальный балл</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tc>
                  <a:txBody>
                    <a:bodyPr/>
                    <a:lstStyle/>
                    <a:p>
                      <a:pPr algn="ctr">
                        <a:spcAft>
                          <a:spcPts val="0"/>
                        </a:spcAft>
                      </a:pPr>
                      <a:r>
                        <a:rPr lang="ru-RU" sz="1400" dirty="0">
                          <a:solidFill>
                            <a:schemeClr val="tx1"/>
                          </a:solidFill>
                          <a:effectLst/>
                        </a:rPr>
                        <a:t>2</a:t>
                      </a:r>
                      <a:endParaRPr lang="ru-RU"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0722" marR="60722" marT="0" marB="0">
                    <a:solidFill>
                      <a:schemeClr val="bg1"/>
                    </a:solidFill>
                  </a:tcPr>
                </a:tc>
                <a:extLst>
                  <a:ext uri="{0D108BD9-81ED-4DB2-BD59-A6C34878D82A}">
                    <a16:rowId xmlns:a16="http://schemas.microsoft.com/office/drawing/2014/main" val="2681862351"/>
                  </a:ext>
                </a:extLst>
              </a:tr>
            </a:tbl>
          </a:graphicData>
        </a:graphic>
      </p:graphicFrame>
    </p:spTree>
    <p:extLst>
      <p:ext uri="{BB962C8B-B14F-4D97-AF65-F5344CB8AC3E}">
        <p14:creationId xmlns:p14="http://schemas.microsoft.com/office/powerpoint/2010/main" val="453734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A0925AA-FC75-4595-B942-CB28A4BE6A65}"/>
              </a:ext>
            </a:extLst>
          </p:cNvPr>
          <p:cNvSpPr>
            <a:spLocks noGrp="1"/>
          </p:cNvSpPr>
          <p:nvPr>
            <p:ph idx="1"/>
          </p:nvPr>
        </p:nvSpPr>
        <p:spPr>
          <a:xfrm>
            <a:off x="1294228" y="393895"/>
            <a:ext cx="10210384" cy="6091311"/>
          </a:xfrm>
        </p:spPr>
        <p:txBody>
          <a:bodyPr/>
          <a:lstStyle/>
          <a:p>
            <a:r>
              <a:rPr lang="ru-RU" dirty="0"/>
              <a:t>22. Как назывались временные высшие совещательные органы для подготовки мероприятий по решению крестьянского вопроса, создаваемые в период царствования императора, которому принадлежит данная речь? Укажите любые два мероприятия, подготовленные этими органами.</a:t>
            </a:r>
          </a:p>
          <a:p>
            <a:endParaRPr lang="ru-RU" dirty="0"/>
          </a:p>
        </p:txBody>
      </p:sp>
      <p:graphicFrame>
        <p:nvGraphicFramePr>
          <p:cNvPr id="4" name="Таблица 3">
            <a:extLst>
              <a:ext uri="{FF2B5EF4-FFF2-40B4-BE49-F238E27FC236}">
                <a16:creationId xmlns:a16="http://schemas.microsoft.com/office/drawing/2014/main" id="{3E7CD9E7-1143-4777-899E-0C29A992160B}"/>
              </a:ext>
            </a:extLst>
          </p:cNvPr>
          <p:cNvGraphicFramePr>
            <a:graphicFrameLocks noGrp="1"/>
          </p:cNvGraphicFramePr>
          <p:nvPr>
            <p:extLst>
              <p:ext uri="{D42A27DB-BD31-4B8C-83A1-F6EECF244321}">
                <p14:modId xmlns:p14="http://schemas.microsoft.com/office/powerpoint/2010/main" val="3328480886"/>
              </p:ext>
            </p:extLst>
          </p:nvPr>
        </p:nvGraphicFramePr>
        <p:xfrm>
          <a:off x="1420836" y="1744395"/>
          <a:ext cx="9270609" cy="4934581"/>
        </p:xfrm>
        <a:graphic>
          <a:graphicData uri="http://schemas.openxmlformats.org/drawingml/2006/table">
            <a:tbl>
              <a:tblPr firstRow="1" firstCol="1" lastRow="1" lastCol="1" bandRow="1" bandCol="1">
                <a:tableStyleId>{5C22544A-7EE6-4342-B048-85BDC9FD1C3A}</a:tableStyleId>
              </a:tblPr>
              <a:tblGrid>
                <a:gridCol w="8216062">
                  <a:extLst>
                    <a:ext uri="{9D8B030D-6E8A-4147-A177-3AD203B41FA5}">
                      <a16:colId xmlns:a16="http://schemas.microsoft.com/office/drawing/2014/main" val="4033082264"/>
                    </a:ext>
                  </a:extLst>
                </a:gridCol>
                <a:gridCol w="1054547">
                  <a:extLst>
                    <a:ext uri="{9D8B030D-6E8A-4147-A177-3AD203B41FA5}">
                      <a16:colId xmlns:a16="http://schemas.microsoft.com/office/drawing/2014/main" val="1383594805"/>
                    </a:ext>
                  </a:extLst>
                </a:gridCol>
              </a:tblGrid>
              <a:tr h="471323">
                <a:tc>
                  <a:txBody>
                    <a:bodyPr/>
                    <a:lstStyle/>
                    <a:p>
                      <a:pPr algn="ctr">
                        <a:spcAft>
                          <a:spcPts val="0"/>
                        </a:spcAft>
                      </a:pPr>
                      <a:r>
                        <a:rPr lang="ru-RU" sz="1400">
                          <a:solidFill>
                            <a:schemeClr val="tx1"/>
                          </a:solidFill>
                          <a:effectLst/>
                        </a:rPr>
                        <a:t>Содержание верного ответа и указания по оцениванию (допускаются иные формулировки ответа, не искажающие его смысла)</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400">
                          <a:solidFill>
                            <a:schemeClr val="tx1"/>
                          </a:solidFill>
                          <a:effectLst/>
                        </a:rPr>
                        <a:t>Баллы</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22479828"/>
                  </a:ext>
                </a:extLst>
              </a:tr>
              <a:tr h="2356613">
                <a:tc>
                  <a:txBody>
                    <a:bodyPr/>
                    <a:lstStyle/>
                    <a:p>
                      <a:pPr algn="just">
                        <a:spcAft>
                          <a:spcPts val="0"/>
                        </a:spcAft>
                      </a:pPr>
                      <a:r>
                        <a:rPr lang="ru-RU" sz="1400" dirty="0">
                          <a:solidFill>
                            <a:schemeClr val="tx1"/>
                          </a:solidFill>
                          <a:effectLst/>
                        </a:rPr>
                        <a:t>Правильный ответ должен содержать следующие </a:t>
                      </a:r>
                      <a:r>
                        <a:rPr lang="ru-RU" sz="1400" u="sng" dirty="0">
                          <a:solidFill>
                            <a:schemeClr val="tx1"/>
                          </a:solidFill>
                          <a:effectLst/>
                        </a:rPr>
                        <a:t>элементы</a:t>
                      </a:r>
                      <a:r>
                        <a:rPr lang="ru-RU" sz="1400" dirty="0">
                          <a:solidFill>
                            <a:schemeClr val="tx1"/>
                          </a:solidFill>
                          <a:effectLst/>
                        </a:rPr>
                        <a:t>:</a:t>
                      </a:r>
                    </a:p>
                    <a:p>
                      <a:pPr algn="just">
                        <a:spcAft>
                          <a:spcPts val="0"/>
                        </a:spcAft>
                      </a:pPr>
                      <a:r>
                        <a:rPr lang="ru-RU" sz="1400" dirty="0">
                          <a:solidFill>
                            <a:schemeClr val="tx1"/>
                          </a:solidFill>
                          <a:effectLst/>
                        </a:rPr>
                        <a:t>1) </a:t>
                      </a:r>
                      <a:r>
                        <a:rPr lang="ru-RU" sz="1400" u="sng" dirty="0">
                          <a:solidFill>
                            <a:schemeClr val="tx1"/>
                          </a:solidFill>
                          <a:effectLst/>
                        </a:rPr>
                        <a:t>временные высшие совещательные органы</a:t>
                      </a:r>
                      <a:r>
                        <a:rPr lang="ru-RU" sz="1400" dirty="0">
                          <a:solidFill>
                            <a:schemeClr val="tx1"/>
                          </a:solidFill>
                          <a:effectLst/>
                        </a:rPr>
                        <a:t> – Секретные комитеты по крестьянскому вопросу;</a:t>
                      </a:r>
                    </a:p>
                    <a:p>
                      <a:pPr algn="just">
                        <a:spcAft>
                          <a:spcPts val="0"/>
                        </a:spcAft>
                      </a:pPr>
                      <a:r>
                        <a:rPr lang="ru-RU" sz="1400" dirty="0">
                          <a:solidFill>
                            <a:schemeClr val="tx1"/>
                          </a:solidFill>
                          <a:effectLst/>
                        </a:rPr>
                        <a:t>2) </a:t>
                      </a:r>
                      <a:r>
                        <a:rPr lang="ru-RU" sz="1400" u="sng" dirty="0">
                          <a:solidFill>
                            <a:schemeClr val="tx1"/>
                          </a:solidFill>
                          <a:effectLst/>
                        </a:rPr>
                        <a:t>мероприятия</a:t>
                      </a:r>
                      <a:r>
                        <a:rPr lang="ru-RU" sz="1400" dirty="0">
                          <a:solidFill>
                            <a:schemeClr val="tx1"/>
                          </a:solidFill>
                          <a:effectLst/>
                        </a:rPr>
                        <a:t>, например:</a:t>
                      </a:r>
                    </a:p>
                    <a:p>
                      <a:pPr algn="just">
                        <a:spcAft>
                          <a:spcPts val="0"/>
                        </a:spcAft>
                      </a:pPr>
                      <a:r>
                        <a:rPr lang="ru-RU" sz="1400" dirty="0">
                          <a:solidFill>
                            <a:schemeClr val="tx1"/>
                          </a:solidFill>
                          <a:effectLst/>
                        </a:rPr>
                        <a:t>– реформа государственной деревни;</a:t>
                      </a:r>
                    </a:p>
                    <a:p>
                      <a:pPr algn="just">
                        <a:spcAft>
                          <a:spcPts val="0"/>
                        </a:spcAft>
                      </a:pPr>
                      <a:r>
                        <a:rPr lang="ru-RU" sz="1400" dirty="0">
                          <a:solidFill>
                            <a:schemeClr val="tx1"/>
                          </a:solidFill>
                          <a:effectLst/>
                        </a:rPr>
                        <a:t>– инвентарная реформа в Литве, Белоруссии и Правобережной Украине;</a:t>
                      </a:r>
                    </a:p>
                    <a:p>
                      <a:pPr algn="just">
                        <a:spcAft>
                          <a:spcPts val="0"/>
                        </a:spcAft>
                      </a:pPr>
                      <a:r>
                        <a:rPr lang="ru-RU" sz="1400" dirty="0">
                          <a:solidFill>
                            <a:schemeClr val="tx1"/>
                          </a:solidFill>
                          <a:effectLst/>
                        </a:rPr>
                        <a:t>– издание закона об обязанных крестьянах;</a:t>
                      </a:r>
                    </a:p>
                    <a:p>
                      <a:pPr algn="just">
                        <a:spcAft>
                          <a:spcPts val="0"/>
                        </a:spcAft>
                      </a:pPr>
                      <a:r>
                        <a:rPr lang="ru-RU" sz="1400" dirty="0">
                          <a:solidFill>
                            <a:schemeClr val="tx1"/>
                          </a:solidFill>
                          <a:effectLst/>
                        </a:rPr>
                        <a:t>– разрешение крестьянам с согласия помещиков приобретать недвижимость в собственность.</a:t>
                      </a:r>
                    </a:p>
                    <a:p>
                      <a:pPr algn="just">
                        <a:spcAft>
                          <a:spcPts val="0"/>
                        </a:spcAft>
                      </a:pPr>
                      <a:r>
                        <a:rPr lang="ru-RU" sz="1400" dirty="0">
                          <a:solidFill>
                            <a:schemeClr val="tx1"/>
                          </a:solidFill>
                          <a:effectLst/>
                        </a:rPr>
                        <a:t>Могут быть указаны другие мероприятия</a:t>
                      </a:r>
                      <a:endParaRPr lang="ru-RU"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400">
                          <a:solidFill>
                            <a:schemeClr val="tx1"/>
                          </a:solidFill>
                          <a:effectLst/>
                        </a:rPr>
                        <a:t> </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944170350"/>
                  </a:ext>
                </a:extLst>
              </a:tr>
              <a:tr h="465600">
                <a:tc>
                  <a:txBody>
                    <a:bodyPr/>
                    <a:lstStyle/>
                    <a:p>
                      <a:pPr algn="just">
                        <a:spcAft>
                          <a:spcPts val="0"/>
                        </a:spcAft>
                      </a:pPr>
                      <a:r>
                        <a:rPr lang="ru-RU" sz="1400">
                          <a:solidFill>
                            <a:schemeClr val="tx1"/>
                          </a:solidFill>
                          <a:effectLst/>
                        </a:rPr>
                        <a:t>Правильно названы временные высшие совещательные органы, указаны два мероприятия</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400">
                          <a:solidFill>
                            <a:schemeClr val="tx1"/>
                          </a:solidFill>
                          <a:effectLst/>
                        </a:rPr>
                        <a:t>2</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815272111"/>
                  </a:ext>
                </a:extLst>
              </a:tr>
              <a:tr h="698400">
                <a:tc>
                  <a:txBody>
                    <a:bodyPr/>
                    <a:lstStyle/>
                    <a:p>
                      <a:pPr algn="just">
                        <a:spcAft>
                          <a:spcPts val="0"/>
                        </a:spcAft>
                      </a:pPr>
                      <a:r>
                        <a:rPr lang="ru-RU" sz="1400">
                          <a:solidFill>
                            <a:schemeClr val="tx1"/>
                          </a:solidFill>
                          <a:effectLst/>
                        </a:rPr>
                        <a:t>Правильно названы временные высшие совещательные органы, указано одно мероприятие.</a:t>
                      </a:r>
                    </a:p>
                    <a:p>
                      <a:pPr algn="just">
                        <a:spcAft>
                          <a:spcPts val="0"/>
                        </a:spcAft>
                      </a:pPr>
                      <a:r>
                        <a:rPr lang="ru-RU" sz="1400">
                          <a:solidFill>
                            <a:schemeClr val="tx1"/>
                          </a:solidFill>
                          <a:effectLst/>
                        </a:rPr>
                        <a:t>ИЛИ Указаны только два мероприятия</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400">
                          <a:solidFill>
                            <a:schemeClr val="tx1"/>
                          </a:solidFill>
                          <a:effectLst/>
                        </a:rPr>
                        <a:t>1</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481216263"/>
                  </a:ext>
                </a:extLst>
              </a:tr>
              <a:tr h="706984">
                <a:tc>
                  <a:txBody>
                    <a:bodyPr/>
                    <a:lstStyle/>
                    <a:p>
                      <a:pPr algn="just">
                        <a:spcAft>
                          <a:spcPts val="0"/>
                        </a:spcAft>
                      </a:pPr>
                      <a:r>
                        <a:rPr lang="ru-RU" sz="1400">
                          <a:solidFill>
                            <a:schemeClr val="tx1"/>
                          </a:solidFill>
                          <a:effectLst/>
                        </a:rPr>
                        <a:t>Правильно названы только временные высшие совещательные органы.</a:t>
                      </a:r>
                    </a:p>
                    <a:p>
                      <a:pPr algn="just">
                        <a:spcAft>
                          <a:spcPts val="0"/>
                        </a:spcAft>
                      </a:pPr>
                      <a:r>
                        <a:rPr lang="ru-RU" sz="1400">
                          <a:solidFill>
                            <a:schemeClr val="tx1"/>
                          </a:solidFill>
                          <a:effectLst/>
                        </a:rPr>
                        <a:t>ИЛИ Правильно указано только одно мероприятие.</a:t>
                      </a:r>
                    </a:p>
                    <a:p>
                      <a:pPr algn="just">
                        <a:spcAft>
                          <a:spcPts val="0"/>
                        </a:spcAft>
                      </a:pPr>
                      <a:r>
                        <a:rPr lang="ru-RU" sz="1400">
                          <a:solidFill>
                            <a:schemeClr val="tx1"/>
                          </a:solidFill>
                          <a:effectLst/>
                        </a:rPr>
                        <a:t>ИЛИ Ответ неправильный</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400">
                          <a:solidFill>
                            <a:schemeClr val="tx1"/>
                          </a:solidFill>
                          <a:effectLst/>
                        </a:rPr>
                        <a:t>0</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628782183"/>
                  </a:ext>
                </a:extLst>
              </a:tr>
              <a:tr h="235661">
                <a:tc>
                  <a:txBody>
                    <a:bodyPr/>
                    <a:lstStyle/>
                    <a:p>
                      <a:pPr algn="r">
                        <a:spcAft>
                          <a:spcPts val="0"/>
                        </a:spcAft>
                      </a:pPr>
                      <a:r>
                        <a:rPr lang="ru-RU" sz="1400">
                          <a:solidFill>
                            <a:schemeClr val="tx1"/>
                          </a:solidFill>
                          <a:effectLst/>
                        </a:rPr>
                        <a:t>Максимальный балл</a:t>
                      </a:r>
                      <a:endParaRPr lang="ru-RU"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400" dirty="0">
                          <a:solidFill>
                            <a:schemeClr val="tx1"/>
                          </a:solidFill>
                          <a:effectLst/>
                        </a:rPr>
                        <a:t>2</a:t>
                      </a:r>
                      <a:endParaRPr lang="ru-RU"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674865458"/>
                  </a:ext>
                </a:extLst>
              </a:tr>
            </a:tbl>
          </a:graphicData>
        </a:graphic>
      </p:graphicFrame>
    </p:spTree>
    <p:extLst>
      <p:ext uri="{BB962C8B-B14F-4D97-AF65-F5344CB8AC3E}">
        <p14:creationId xmlns:p14="http://schemas.microsoft.com/office/powerpoint/2010/main" val="16174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23</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a:bodyPr>
          <a:lstStyle/>
          <a:p>
            <a:r>
              <a:rPr lang="ru-RU" sz="2400" dirty="0">
                <a:latin typeface="Bahnschrift" panose="020B0502040204020203" pitchFamily="34" charset="0"/>
              </a:rPr>
              <a:t>	</a:t>
            </a:r>
            <a:r>
              <a:rPr lang="ru-RU" sz="2000" b="1" dirty="0">
                <a:latin typeface="Bahnschrift" panose="020B0502040204020203" pitchFamily="34" charset="0"/>
              </a:rPr>
              <a:t>Задание</a:t>
            </a:r>
            <a:r>
              <a:rPr lang="ru-RU" sz="2000" dirty="0">
                <a:latin typeface="Bahnschrift" panose="020B0502040204020203" pitchFamily="34" charset="0"/>
              </a:rPr>
              <a:t> связано с анализом какой-либо исторической проблемы, ситуации. </a:t>
            </a:r>
          </a:p>
          <a:p>
            <a:r>
              <a:rPr lang="ru-RU" sz="2000" dirty="0">
                <a:latin typeface="Bahnschrift" panose="020B0502040204020203" pitchFamily="34" charset="0"/>
              </a:rPr>
              <a:t>В задании сформулирована ситуация, которую выпускник должен проанализировать с привлечением имеющихся у него знаний по истории и ответить на поставленные вопросы, выполнить задания. </a:t>
            </a:r>
          </a:p>
          <a:p>
            <a:r>
              <a:rPr lang="ru-RU" sz="2000" dirty="0">
                <a:latin typeface="Bahnschrift" panose="020B0502040204020203" pitchFamily="34" charset="0"/>
              </a:rPr>
              <a:t>В ходе выполнения задания экзаменуемый не просто воспроизводит заученную информацию, но активно работает с ней: устанавливает причинно-следственные, временные и другие связи между событиями и явлениями; сравнивает исторические объекты, процессы; делает выводы. </a:t>
            </a:r>
          </a:p>
          <a:p>
            <a:r>
              <a:rPr lang="ru-RU" sz="2000" dirty="0">
                <a:latin typeface="Bahnschrift" panose="020B0502040204020203" pitchFamily="34" charset="0"/>
              </a:rPr>
              <a:t>Ошибки при выполнении задания 23 допускаются в первую очередь из-за незнания исторических фактов и непонимания / недостаточного понимания требований конкретного задания. </a:t>
            </a:r>
          </a:p>
          <a:p>
            <a:r>
              <a:rPr lang="ru-RU" sz="2000" dirty="0">
                <a:latin typeface="Bahnschrift" panose="020B0502040204020203" pitchFamily="34" charset="0"/>
              </a:rPr>
              <a:t>Максимальный балл за выполнение этого задания – 3 балла.</a:t>
            </a:r>
          </a:p>
          <a:p>
            <a:pPr marL="0" indent="0">
              <a:buNone/>
            </a:pPr>
            <a:endParaRPr lang="ru-RU" sz="2400" dirty="0">
              <a:latin typeface="Bahnschrift" panose="020B0502040204020203" pitchFamily="34" charset="0"/>
            </a:endParaRPr>
          </a:p>
        </p:txBody>
      </p:sp>
    </p:spTree>
    <p:extLst>
      <p:ext uri="{BB962C8B-B14F-4D97-AF65-F5344CB8AC3E}">
        <p14:creationId xmlns:p14="http://schemas.microsoft.com/office/powerpoint/2010/main" val="765238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23</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fontScale="92500" lnSpcReduction="10000"/>
          </a:bodyPr>
          <a:lstStyle/>
          <a:p>
            <a:r>
              <a:rPr lang="ru-RU" sz="2400" dirty="0">
                <a:latin typeface="Bahnschrift" panose="020B0502040204020203" pitchFamily="34" charset="0"/>
              </a:rPr>
              <a:t>Во второй четверти XV в. в Северо-Восточной Руси шла война между членами московского великокняжеского дома. Назовите великого князя, который три раза терял московский престол и был изгнан из столицы, но всё же сумел остаться в этой войне победителем. Кто из двоюродных братьев этого великого князя ослепил его и взял в плен? Почему соперники великого князя три раза занимали московский престол, но так и не смогли удержать за собой власть? Назовите одну любую причину.</a:t>
            </a:r>
          </a:p>
          <a:p>
            <a:r>
              <a:rPr lang="ru-RU" dirty="0">
                <a:latin typeface="Bahnschrift" panose="020B0502040204020203" pitchFamily="34" charset="0"/>
              </a:rPr>
              <a:t>В правильном ответе должны быть названы следующие </a:t>
            </a:r>
            <a:r>
              <a:rPr lang="ru-RU" u="sng" dirty="0">
                <a:latin typeface="Bahnschrift" panose="020B0502040204020203" pitchFamily="34" charset="0"/>
              </a:rPr>
              <a:t>элементы</a:t>
            </a:r>
            <a:r>
              <a:rPr lang="ru-RU" dirty="0">
                <a:latin typeface="Bahnschrift" panose="020B0502040204020203" pitchFamily="34" charset="0"/>
              </a:rPr>
              <a:t>:</a:t>
            </a:r>
          </a:p>
          <a:p>
            <a:r>
              <a:rPr lang="ru-RU" dirty="0">
                <a:latin typeface="Bahnschrift" panose="020B0502040204020203" pitchFamily="34" charset="0"/>
              </a:rPr>
              <a:t>1) </a:t>
            </a:r>
            <a:r>
              <a:rPr lang="ru-RU" u="sng" dirty="0">
                <a:latin typeface="Bahnschrift" panose="020B0502040204020203" pitchFamily="34" charset="0"/>
              </a:rPr>
              <a:t>великий князь</a:t>
            </a:r>
            <a:r>
              <a:rPr lang="ru-RU" dirty="0">
                <a:latin typeface="Bahnschrift" panose="020B0502040204020203" pitchFamily="34" charset="0"/>
              </a:rPr>
              <a:t> – Василий II Тёмный;</a:t>
            </a:r>
          </a:p>
          <a:p>
            <a:r>
              <a:rPr lang="ru-RU" dirty="0">
                <a:latin typeface="Bahnschrift" panose="020B0502040204020203" pitchFamily="34" charset="0"/>
              </a:rPr>
              <a:t>2) </a:t>
            </a:r>
            <a:r>
              <a:rPr lang="ru-RU" u="sng" dirty="0">
                <a:latin typeface="Bahnschrift" panose="020B0502040204020203" pitchFamily="34" charset="0"/>
              </a:rPr>
              <a:t>двоюродный бра</a:t>
            </a:r>
            <a:r>
              <a:rPr lang="ru-RU" dirty="0">
                <a:latin typeface="Bahnschrift" panose="020B0502040204020203" pitchFamily="34" charset="0"/>
              </a:rPr>
              <a:t>т – галичский князь Дмитрий </a:t>
            </a:r>
            <a:r>
              <a:rPr lang="ru-RU" dirty="0" err="1">
                <a:latin typeface="Bahnschrift" panose="020B0502040204020203" pitchFamily="34" charset="0"/>
              </a:rPr>
              <a:t>Шемяка</a:t>
            </a:r>
            <a:r>
              <a:rPr lang="ru-RU" dirty="0">
                <a:latin typeface="Bahnschrift" panose="020B0502040204020203" pitchFamily="34" charset="0"/>
              </a:rPr>
              <a:t>;</a:t>
            </a:r>
          </a:p>
          <a:p>
            <a:r>
              <a:rPr lang="ru-RU" dirty="0">
                <a:latin typeface="Bahnschrift" panose="020B0502040204020203" pitchFamily="34" charset="0"/>
              </a:rPr>
              <a:t>3) </a:t>
            </a:r>
            <a:r>
              <a:rPr lang="ru-RU" u="sng" dirty="0">
                <a:latin typeface="Bahnschrift" panose="020B0502040204020203" pitchFamily="34" charset="0"/>
              </a:rPr>
              <a:t>причина, например</a:t>
            </a:r>
            <a:r>
              <a:rPr lang="ru-RU" dirty="0">
                <a:latin typeface="Bahnschrift" panose="020B0502040204020203" pitchFamily="34" charset="0"/>
              </a:rPr>
              <a:t>:</a:t>
            </a:r>
          </a:p>
          <a:p>
            <a:r>
              <a:rPr lang="ru-RU" dirty="0">
                <a:latin typeface="Bahnschrift" panose="020B0502040204020203" pitchFamily="34" charset="0"/>
              </a:rPr>
              <a:t>– галичские князья (Юрий Дмитриевич и его сын Дмитрий </a:t>
            </a:r>
            <a:r>
              <a:rPr lang="ru-RU" dirty="0" err="1">
                <a:latin typeface="Bahnschrift" panose="020B0502040204020203" pitchFamily="34" charset="0"/>
              </a:rPr>
              <a:t>Шемяка</a:t>
            </a:r>
            <a:r>
              <a:rPr lang="ru-RU" dirty="0">
                <a:latin typeface="Bahnschrift" panose="020B0502040204020203" pitchFamily="34" charset="0"/>
              </a:rPr>
              <a:t>) не получили поддержки со стороны московских бояр и составлявших основу войска слуг государева двора, которым приходилось уступать место выходцам из удельного двора;</a:t>
            </a:r>
          </a:p>
          <a:p>
            <a:r>
              <a:rPr lang="ru-RU" dirty="0">
                <a:latin typeface="Bahnschrift" panose="020B0502040204020203" pitchFamily="34" charset="0"/>
              </a:rPr>
              <a:t>– поддержка митрополитом старшей ветви московского княжеского дома.</a:t>
            </a:r>
          </a:p>
        </p:txBody>
      </p:sp>
    </p:spTree>
    <p:extLst>
      <p:ext uri="{BB962C8B-B14F-4D97-AF65-F5344CB8AC3E}">
        <p14:creationId xmlns:p14="http://schemas.microsoft.com/office/powerpoint/2010/main" val="1047430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24</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fontScale="92500"/>
          </a:bodyPr>
          <a:lstStyle/>
          <a:p>
            <a:r>
              <a:rPr lang="ru-RU" sz="2400" dirty="0">
                <a:latin typeface="Bahnschrift" panose="020B0502040204020203" pitchFamily="34" charset="0"/>
              </a:rPr>
              <a:t>	</a:t>
            </a:r>
            <a:r>
              <a:rPr lang="ru-RU" sz="2400" b="1" dirty="0">
                <a:latin typeface="Bahnschrift" panose="020B0502040204020203" pitchFamily="34" charset="0"/>
              </a:rPr>
              <a:t>З</a:t>
            </a:r>
            <a:r>
              <a:rPr lang="ru-RU" sz="2400" dirty="0">
                <a:latin typeface="Bahnschrift" panose="020B0502040204020203" pitchFamily="34" charset="0"/>
              </a:rPr>
              <a:t>адание на анализ исторических версий и оценок фактов, процессов с привлечением знаний курса. </a:t>
            </a:r>
          </a:p>
          <a:p>
            <a:r>
              <a:rPr lang="ru-RU" sz="2400" dirty="0">
                <a:latin typeface="Bahnschrift" panose="020B0502040204020203" pitchFamily="34" charset="0"/>
              </a:rPr>
              <a:t>В задании 24 представлена </a:t>
            </a:r>
            <a:r>
              <a:rPr lang="ru-RU" sz="2400" b="1" dirty="0">
                <a:latin typeface="Bahnschrift" panose="020B0502040204020203" pitchFamily="34" charset="0"/>
              </a:rPr>
              <a:t>одна дискуссионная точка зрения</a:t>
            </a:r>
            <a:r>
              <a:rPr lang="ru-RU" sz="2400" dirty="0">
                <a:latin typeface="Bahnschrift" panose="020B0502040204020203" pitchFamily="34" charset="0"/>
              </a:rPr>
              <a:t> по какой-либо исторической проблеме. </a:t>
            </a:r>
          </a:p>
          <a:p>
            <a:r>
              <a:rPr lang="ru-RU" sz="2400" dirty="0">
                <a:latin typeface="Bahnschrift" panose="020B0502040204020203" pitchFamily="34" charset="0"/>
              </a:rPr>
              <a:t>Выпускнику необходимо </a:t>
            </a:r>
            <a:r>
              <a:rPr lang="ru-RU" sz="2400" b="1" dirty="0">
                <a:latin typeface="Bahnschrift" panose="020B0502040204020203" pitchFamily="34" charset="0"/>
              </a:rPr>
              <a:t>привести два аргумента</a:t>
            </a:r>
            <a:r>
              <a:rPr lang="ru-RU" sz="2400" dirty="0">
                <a:latin typeface="Bahnschrift" panose="020B0502040204020203" pitchFamily="34" charset="0"/>
              </a:rPr>
              <a:t>, которыми можно подтвердить данную точку зрения, и </a:t>
            </a:r>
            <a:r>
              <a:rPr lang="ru-RU" sz="2400" b="1" dirty="0">
                <a:latin typeface="Bahnschrift" panose="020B0502040204020203" pitchFamily="34" charset="0"/>
              </a:rPr>
              <a:t>два аргумента</a:t>
            </a:r>
            <a:r>
              <a:rPr lang="ru-RU" sz="2400" dirty="0">
                <a:latin typeface="Bahnschrift" panose="020B0502040204020203" pitchFamily="34" charset="0"/>
              </a:rPr>
              <a:t>, которыми можно опровергнуть её. В целях предотвращения нежелательной ситуации, выпускникам дан алгоритм оформления задания.  </a:t>
            </a:r>
          </a:p>
          <a:p>
            <a:r>
              <a:rPr lang="ru-RU" sz="2400" dirty="0">
                <a:latin typeface="Bahnschrift" panose="020B0502040204020203" pitchFamily="34" charset="0"/>
              </a:rPr>
              <a:t>Для выполнения задания выпускнику недостаточно привести только факты - </a:t>
            </a:r>
            <a:r>
              <a:rPr lang="ru-RU" sz="2400" b="1" dirty="0">
                <a:latin typeface="Bahnschrift" panose="020B0502040204020203" pitchFamily="34" charset="0"/>
              </a:rPr>
              <a:t>необходимо сформулировать полноценные аргументы</a:t>
            </a:r>
            <a:r>
              <a:rPr lang="ru-RU" sz="2400" dirty="0">
                <a:latin typeface="Bahnschrift" panose="020B0502040204020203" pitchFamily="34" charset="0"/>
              </a:rPr>
              <a:t>. Это означает, что экзаменуемый должен объяснить, каким образом с помощью приведённого факта можно аргументировать данное теоретическое положение, если, конечно, связь факта и положения не является очевидной. </a:t>
            </a:r>
          </a:p>
          <a:p>
            <a:endParaRPr lang="ru-RU" sz="2400" dirty="0">
              <a:latin typeface="Bahnschrift" panose="020B0502040204020203" pitchFamily="34" charset="0"/>
            </a:endParaRPr>
          </a:p>
        </p:txBody>
      </p:sp>
    </p:spTree>
    <p:extLst>
      <p:ext uri="{BB962C8B-B14F-4D97-AF65-F5344CB8AC3E}">
        <p14:creationId xmlns:p14="http://schemas.microsoft.com/office/powerpoint/2010/main" val="2551651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24</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lnSpcReduction="10000"/>
          </a:bodyPr>
          <a:lstStyle/>
          <a:p>
            <a:r>
              <a:rPr lang="ru-RU" sz="2400" dirty="0">
                <a:latin typeface="Bahnschrift" panose="020B0502040204020203" pitchFamily="34" charset="0"/>
              </a:rPr>
              <a:t>	К</a:t>
            </a:r>
            <a:r>
              <a:rPr lang="ru-RU" sz="2400" b="1" dirty="0">
                <a:latin typeface="Bahnschrift" panose="020B0502040204020203" pitchFamily="34" charset="0"/>
              </a:rPr>
              <a:t>оличество верно приведённых аргументов не означает автоматическое начисление такого же количества баллов</a:t>
            </a:r>
            <a:r>
              <a:rPr lang="ru-RU" sz="2400" dirty="0">
                <a:latin typeface="Bahnschrift" panose="020B0502040204020203" pitchFamily="34" charset="0"/>
              </a:rPr>
              <a:t> за задание 24.</a:t>
            </a:r>
          </a:p>
          <a:p>
            <a:r>
              <a:rPr lang="ru-RU" sz="2400" dirty="0">
                <a:latin typeface="Bahnschrift" panose="020B0502040204020203" pitchFamily="34" charset="0"/>
              </a:rPr>
              <a:t> Если выпускник привёл только два аргумента в подтверждение данной точки зрения или только два аргумента в её опровержение, то он получит 1 балл. </a:t>
            </a:r>
          </a:p>
          <a:p>
            <a:r>
              <a:rPr lang="ru-RU" sz="2400" dirty="0">
                <a:latin typeface="Bahnschrift" panose="020B0502040204020203" pitchFamily="34" charset="0"/>
              </a:rPr>
              <a:t>Если же выпускник сумел привести один аргумент в подтверждение и один в опровержение данной точки зрения, то за эти два аргумента он получит два балла. Дело в том, что во втором случае он сумел посмотреть на проблему с разных сторон, и его ответ должен быть оценен выше, чем в первом случае. </a:t>
            </a:r>
          </a:p>
          <a:p>
            <a:r>
              <a:rPr lang="ru-RU" sz="2400" dirty="0">
                <a:latin typeface="Bahnschrift" panose="020B0502040204020203" pitchFamily="34" charset="0"/>
              </a:rPr>
              <a:t>Типичная ошибка при аргументации приведение выпускником фактов без объяснения, как именно они связаны с аргументируемой точкой зрения. </a:t>
            </a:r>
          </a:p>
          <a:p>
            <a:endParaRPr lang="ru-RU" sz="2400" dirty="0">
              <a:latin typeface="Bahnschrift" panose="020B0502040204020203" pitchFamily="34" charset="0"/>
            </a:endParaRPr>
          </a:p>
          <a:p>
            <a:endParaRPr lang="ru-RU" sz="2400" dirty="0">
              <a:latin typeface="Bahnschrift" panose="020B0502040204020203" pitchFamily="34" charset="0"/>
            </a:endParaRPr>
          </a:p>
        </p:txBody>
      </p:sp>
    </p:spTree>
    <p:extLst>
      <p:ext uri="{BB962C8B-B14F-4D97-AF65-F5344CB8AC3E}">
        <p14:creationId xmlns:p14="http://schemas.microsoft.com/office/powerpoint/2010/main" val="579148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24</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a:bodyPr>
          <a:lstStyle/>
          <a:p>
            <a:r>
              <a:rPr lang="ru-RU" sz="2400" dirty="0">
                <a:latin typeface="Bahnschrift" panose="020B0502040204020203" pitchFamily="34" charset="0"/>
              </a:rPr>
              <a:t>	Например, аргументация к точке зрения </a:t>
            </a:r>
            <a:r>
              <a:rPr lang="ru-RU" sz="2400" i="1" dirty="0">
                <a:latin typeface="Bahnschrift" panose="020B0502040204020203" pitchFamily="34" charset="0"/>
              </a:rPr>
              <a:t>«Экономическая политика российского правительства в начале 1990-х гг., известная как "шоковая терапия", способствовала преодолению кризисных явлений в социально-экономической сфере» </a:t>
            </a:r>
            <a:r>
              <a:rPr lang="ru-RU" sz="2400" dirty="0">
                <a:latin typeface="Bahnschrift" panose="020B0502040204020203" pitchFamily="34" charset="0"/>
              </a:rPr>
              <a:t>может быть следующей: </a:t>
            </a:r>
          </a:p>
          <a:p>
            <a:r>
              <a:rPr lang="ru-RU" sz="2400" dirty="0">
                <a:latin typeface="Bahnschrift" panose="020B0502040204020203" pitchFamily="34" charset="0"/>
              </a:rPr>
              <a:t>– </a:t>
            </a:r>
            <a:r>
              <a:rPr lang="ru-RU" sz="2400" u="sng" dirty="0">
                <a:latin typeface="Bahnschrift" panose="020B0502040204020203" pitchFamily="34" charset="0"/>
              </a:rPr>
              <a:t>в подтверждение</a:t>
            </a:r>
            <a:r>
              <a:rPr lang="ru-RU" sz="2400" dirty="0">
                <a:latin typeface="Bahnschrift" panose="020B0502040204020203" pitchFamily="34" charset="0"/>
              </a:rPr>
              <a:t>: либерализация цен, проведённая в рамках «шоковой терапии», способствовала насыщению рынка товарами и продуктами первой необходимости, преодолению дефицита;</a:t>
            </a:r>
          </a:p>
          <a:p>
            <a:r>
              <a:rPr lang="ru-RU" sz="2400" dirty="0">
                <a:latin typeface="Bahnschrift" panose="020B0502040204020203" pitchFamily="34" charset="0"/>
              </a:rPr>
              <a:t>– </a:t>
            </a:r>
            <a:r>
              <a:rPr lang="ru-RU" sz="2400" u="sng" dirty="0">
                <a:latin typeface="Bahnschrift" panose="020B0502040204020203" pitchFamily="34" charset="0"/>
              </a:rPr>
              <a:t>в опровержение</a:t>
            </a:r>
            <a:r>
              <a:rPr lang="ru-RU" sz="2400" dirty="0">
                <a:latin typeface="Bahnschrift" panose="020B0502040204020203" pitchFamily="34" charset="0"/>
              </a:rPr>
              <a:t>: либерализация цен, проведённая в рамках «шоковой терапии», способствовала их росту, что, в свою очередь, снизило уровень жизни в стране.</a:t>
            </a:r>
          </a:p>
          <a:p>
            <a:endParaRPr lang="ru-RU" sz="2400" dirty="0">
              <a:latin typeface="Bahnschrift" panose="020B0502040204020203" pitchFamily="34" charset="0"/>
            </a:endParaRPr>
          </a:p>
          <a:p>
            <a:endParaRPr lang="ru-RU" sz="2400" dirty="0">
              <a:latin typeface="Bahnschrift" panose="020B0502040204020203" pitchFamily="34" charset="0"/>
            </a:endParaRPr>
          </a:p>
        </p:txBody>
      </p:sp>
    </p:spTree>
    <p:extLst>
      <p:ext uri="{BB962C8B-B14F-4D97-AF65-F5344CB8AC3E}">
        <p14:creationId xmlns:p14="http://schemas.microsoft.com/office/powerpoint/2010/main" val="3165659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E84D7D4-3946-45E9-890E-0091748E7547}"/>
              </a:ext>
            </a:extLst>
          </p:cNvPr>
          <p:cNvSpPr>
            <a:spLocks noGrp="1"/>
          </p:cNvSpPr>
          <p:nvPr>
            <p:ph idx="1"/>
          </p:nvPr>
        </p:nvSpPr>
        <p:spPr>
          <a:xfrm>
            <a:off x="1406769" y="309489"/>
            <a:ext cx="10097843" cy="5964702"/>
          </a:xfrm>
        </p:spPr>
        <p:txBody>
          <a:bodyPr/>
          <a:lstStyle/>
          <a:p>
            <a:r>
              <a:rPr lang="ru-RU" sz="2000" dirty="0"/>
              <a:t>Могут ли быть засчитаны в качестве аргументов факты без объяснения, как они связаны с аргументируемой точкой зрения?</a:t>
            </a:r>
          </a:p>
          <a:p>
            <a:r>
              <a:rPr lang="ru-RU" sz="2000" dirty="0"/>
              <a:t> В некоторых, немногочисленных, случаях – могут. Это те случаи, когда приведенный факт с очевидностью подтверждает (опровергает) данную точку зрения (в нем хватает информации, чтобы подтвердить или опровергнуть) и его невозможно использовать «наоборот» (то есть, если он приведен в подтверждение, то его невозможно использовать в опровержение). Например: </a:t>
            </a:r>
          </a:p>
          <a:p>
            <a:r>
              <a:rPr lang="ru-RU" sz="2000" dirty="0"/>
              <a:t>Аргументом для точки зрения «Советско-финляндская война имела для СССР отрицательные последствия», будет являться факт: «за три с половиной месяца войны СССР потерял убитыми более 126 тыс. солдат и офицеров». Связка данного факта с аргументируемой точкой зрения не нужна, так как сам факт с очевидностью свидетельствует в пользу данной точки зрения.</a:t>
            </a:r>
          </a:p>
          <a:p>
            <a:endParaRPr lang="ru-RU" dirty="0"/>
          </a:p>
        </p:txBody>
      </p:sp>
    </p:spTree>
    <p:extLst>
      <p:ext uri="{BB962C8B-B14F-4D97-AF65-F5344CB8AC3E}">
        <p14:creationId xmlns:p14="http://schemas.microsoft.com/office/powerpoint/2010/main" val="1838054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D56E80B-CA00-40C6-967D-005B05CAB4E5}"/>
              </a:ext>
            </a:extLst>
          </p:cNvPr>
          <p:cNvSpPr>
            <a:spLocks noGrp="1"/>
          </p:cNvSpPr>
          <p:nvPr>
            <p:ph idx="1"/>
          </p:nvPr>
        </p:nvSpPr>
        <p:spPr>
          <a:xfrm>
            <a:off x="1969477" y="618977"/>
            <a:ext cx="9535135" cy="5908431"/>
          </a:xfrm>
        </p:spPr>
        <p:txBody>
          <a:bodyPr>
            <a:normAutofit/>
          </a:bodyPr>
          <a:lstStyle/>
          <a:p>
            <a:r>
              <a:rPr lang="ru-RU" sz="2000" dirty="0"/>
              <a:t>Однако в большинстве случаев только факта для аргументации не достаточно, необходимо связать данный факт с аргументируемой точкой зрения.</a:t>
            </a:r>
          </a:p>
          <a:p>
            <a:r>
              <a:rPr lang="ru-RU" sz="2000" dirty="0"/>
              <a:t> Для точки зрения «Царствование Николая I способствовало укреплению государственного строя и стабилизации положения в стране», факт «Николай I жестоко расправился с декабристами» не будет являться аргументом. Этот факт не доказывает с очевидностью, что царствование способствовало стабилизации положения в стране. Дело в том, что с одной стороны, жестокая расправа способствовала тому, что на некоторое время из-за страха перед властью общественное движение пошло на убыль, но с другой – расправа над декабристами способствовала активизации процесса создания нелегальных обществ и кружков, вносивших элемент дестабилизации в общественную жизнь.</a:t>
            </a:r>
          </a:p>
          <a:p>
            <a:endParaRPr lang="ru-RU" dirty="0"/>
          </a:p>
        </p:txBody>
      </p:sp>
    </p:spTree>
    <p:extLst>
      <p:ext uri="{BB962C8B-B14F-4D97-AF65-F5344CB8AC3E}">
        <p14:creationId xmlns:p14="http://schemas.microsoft.com/office/powerpoint/2010/main" val="328583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219CC0A-2FB0-40FA-AFFD-0B21A6CF2E74}"/>
              </a:ext>
            </a:extLst>
          </p:cNvPr>
          <p:cNvSpPr>
            <a:spLocks noGrp="1"/>
          </p:cNvSpPr>
          <p:nvPr>
            <p:ph idx="1"/>
          </p:nvPr>
        </p:nvSpPr>
        <p:spPr>
          <a:xfrm>
            <a:off x="1364566" y="281354"/>
            <a:ext cx="10140046" cy="5629868"/>
          </a:xfrm>
        </p:spPr>
        <p:txBody>
          <a:bodyPr>
            <a:normAutofit/>
          </a:bodyPr>
          <a:lstStyle/>
          <a:p>
            <a:r>
              <a:rPr lang="ru-RU" dirty="0"/>
              <a:t>24. По историческим вопросам высказываются различные, часто противоречивые точки зрения. Ниже приведена одна из противоречивых точек зрения..</a:t>
            </a:r>
          </a:p>
          <a:p>
            <a:r>
              <a:rPr lang="ru-RU" i="1" dirty="0"/>
              <a:t>«Земские соборы в </a:t>
            </a:r>
            <a:r>
              <a:rPr lang="en-US" i="1" dirty="0"/>
              <a:t>XVI</a:t>
            </a:r>
            <a:r>
              <a:rPr lang="ru-RU" i="1" dirty="0"/>
              <a:t> – </a:t>
            </a:r>
            <a:r>
              <a:rPr lang="en-US" i="1" dirty="0"/>
              <a:t>XVII</a:t>
            </a:r>
            <a:r>
              <a:rPr lang="ru-RU" i="1" dirty="0"/>
              <a:t> вв. ограничивали царскую власть».</a:t>
            </a:r>
            <a:endParaRPr lang="ru-RU" dirty="0"/>
          </a:p>
          <a:p>
            <a:r>
              <a:rPr lang="ru-RU" dirty="0"/>
              <a:t>Используя исторические знания, приведите два аргумента, которыми можно подтвердить данную точку зрения, и два аргумента, которыми можно опровергнуть её. При изложении аргументов обязательно используйте исторические факты.</a:t>
            </a:r>
          </a:p>
          <a:p>
            <a:r>
              <a:rPr lang="ru-RU" dirty="0"/>
              <a:t>Ответ запишите в следующем виде.</a:t>
            </a:r>
          </a:p>
          <a:p>
            <a:r>
              <a:rPr lang="ru-RU" dirty="0"/>
              <a:t>Аргументы в подтверждение: </a:t>
            </a:r>
          </a:p>
          <a:p>
            <a:r>
              <a:rPr lang="ru-RU" dirty="0"/>
              <a:t>1) …</a:t>
            </a:r>
          </a:p>
          <a:p>
            <a:r>
              <a:rPr lang="ru-RU" dirty="0"/>
              <a:t>2) …</a:t>
            </a:r>
          </a:p>
          <a:p>
            <a:r>
              <a:rPr lang="ru-RU" dirty="0"/>
              <a:t> </a:t>
            </a:r>
          </a:p>
          <a:p>
            <a:r>
              <a:rPr lang="ru-RU" dirty="0"/>
              <a:t>Аргументы в опровержение: </a:t>
            </a:r>
          </a:p>
          <a:p>
            <a:r>
              <a:rPr lang="ru-RU" dirty="0"/>
              <a:t>1) …</a:t>
            </a:r>
          </a:p>
          <a:p>
            <a:r>
              <a:rPr lang="ru-RU" dirty="0"/>
              <a:t>2) …</a:t>
            </a:r>
          </a:p>
          <a:p>
            <a:endParaRPr lang="ru-RU" dirty="0"/>
          </a:p>
        </p:txBody>
      </p:sp>
    </p:spTree>
    <p:extLst>
      <p:ext uri="{BB962C8B-B14F-4D97-AF65-F5344CB8AC3E}">
        <p14:creationId xmlns:p14="http://schemas.microsoft.com/office/powerpoint/2010/main" val="886241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661AA46-E71B-487D-A790-55931B2B622D}"/>
              </a:ext>
            </a:extLst>
          </p:cNvPr>
          <p:cNvSpPr>
            <a:spLocks noGrp="1"/>
          </p:cNvSpPr>
          <p:nvPr>
            <p:ph idx="1"/>
          </p:nvPr>
        </p:nvSpPr>
        <p:spPr>
          <a:xfrm>
            <a:off x="914400" y="407963"/>
            <a:ext cx="10590212" cy="6020972"/>
          </a:xfrm>
        </p:spPr>
        <p:txBody>
          <a:bodyPr>
            <a:normAutofit lnSpcReduction="10000"/>
          </a:bodyPr>
          <a:lstStyle/>
          <a:p>
            <a:r>
              <a:rPr lang="ru-RU" dirty="0">
                <a:latin typeface="Bahnschrift" panose="020B0502040204020203" pitchFamily="34" charset="0"/>
              </a:rPr>
              <a:t>1)Задания с развёрнутым ответом предназначены для дифференциации выпускников с хорошим уровнем исторической подготовки, поэтому во многих случаях недостаточный по полноте ответ оценивается 0 баллов (например, когда приведен 1 элемент ответа из 3 или 4 требуемых);</a:t>
            </a:r>
          </a:p>
          <a:p>
            <a:r>
              <a:rPr lang="ru-RU" dirty="0">
                <a:latin typeface="Bahnschrift" panose="020B0502040204020203" pitchFamily="34" charset="0"/>
              </a:rPr>
              <a:t>2) элементы ответа, представляющие собой повторение (в виде какой-либо вариации) уже засчитанного элемента, не учитываются при оценивании;</a:t>
            </a:r>
          </a:p>
          <a:p>
            <a:r>
              <a:rPr lang="ru-RU" dirty="0">
                <a:latin typeface="Bahnschrift" panose="020B0502040204020203" pitchFamily="34" charset="0"/>
              </a:rPr>
              <a:t>3) оцениваются только те положения ответа, которые соответствуют поставленному вопросу; за ответ, не соответствующий заданию, даже при развёрнутом его изложении выставляется 0 баллов;</a:t>
            </a:r>
          </a:p>
          <a:p>
            <a:r>
              <a:rPr lang="ru-RU" dirty="0">
                <a:latin typeface="Bahnschrift" panose="020B0502040204020203" pitchFamily="34" charset="0"/>
              </a:rPr>
              <a:t>4) не предусматривается начисление «поощрительных» или «штрафных» баллов, не предусмотренных критериями оценивания;</a:t>
            </a:r>
          </a:p>
          <a:p>
            <a:r>
              <a:rPr lang="ru-RU" dirty="0">
                <a:latin typeface="Bahnschrift" panose="020B0502040204020203" pitchFamily="34" charset="0"/>
              </a:rPr>
              <a:t>5) не предусматривается снижение оценки при нарушении последовательности выполнения требований задания;</a:t>
            </a:r>
          </a:p>
          <a:p>
            <a:r>
              <a:rPr lang="ru-RU" dirty="0">
                <a:latin typeface="Bahnschrift" panose="020B0502040204020203" pitchFamily="34" charset="0"/>
              </a:rPr>
              <a:t>6) эксперт оценивает и засчитывает ответ, если он по ошибке был записан под номером другого задания (например, ответ на задание 24 записан под номером задания 25 </a:t>
            </a:r>
            <a:r>
              <a:rPr lang="ru-RU" u="sng" dirty="0">
                <a:latin typeface="Bahnschrift" panose="020B0502040204020203" pitchFamily="34" charset="0"/>
              </a:rPr>
              <a:t>и может быть идентифицирован;</a:t>
            </a:r>
          </a:p>
          <a:p>
            <a:r>
              <a:rPr lang="ru-RU" dirty="0">
                <a:latin typeface="Bahnschrift" panose="020B0502040204020203" pitchFamily="34" charset="0"/>
              </a:rPr>
              <a:t>7) не предусматривается снижение баллов за орфографические, пунктуационные и другие ошибки в русском языке, допущенные экзаменуемым, кроме случаев, когда ошибки делают невозможным адекватное понимание и оценивание ответа.</a:t>
            </a:r>
            <a:endParaRPr lang="ru-RU" dirty="0"/>
          </a:p>
        </p:txBody>
      </p:sp>
    </p:spTree>
    <p:extLst>
      <p:ext uri="{BB962C8B-B14F-4D97-AF65-F5344CB8AC3E}">
        <p14:creationId xmlns:p14="http://schemas.microsoft.com/office/powerpoint/2010/main" val="7341473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892AC813-D864-47A9-B3D9-ADD7179A98A6}"/>
              </a:ext>
            </a:extLst>
          </p:cNvPr>
          <p:cNvGraphicFramePr>
            <a:graphicFrameLocks noGrp="1"/>
          </p:cNvGraphicFramePr>
          <p:nvPr>
            <p:ph idx="1"/>
            <p:extLst>
              <p:ext uri="{D42A27DB-BD31-4B8C-83A1-F6EECF244321}">
                <p14:modId xmlns:p14="http://schemas.microsoft.com/office/powerpoint/2010/main" val="2271831122"/>
              </p:ext>
            </p:extLst>
          </p:nvPr>
        </p:nvGraphicFramePr>
        <p:xfrm>
          <a:off x="1645920" y="148590"/>
          <a:ext cx="9945858" cy="6433820"/>
        </p:xfrm>
        <a:graphic>
          <a:graphicData uri="http://schemas.openxmlformats.org/drawingml/2006/table">
            <a:tbl>
              <a:tblPr firstRow="1" firstCol="1" lastRow="1" lastCol="1" bandRow="1" bandCol="1">
                <a:tableStyleId>{5C22544A-7EE6-4342-B048-85BDC9FD1C3A}</a:tableStyleId>
              </a:tblPr>
              <a:tblGrid>
                <a:gridCol w="8993105">
                  <a:extLst>
                    <a:ext uri="{9D8B030D-6E8A-4147-A177-3AD203B41FA5}">
                      <a16:colId xmlns:a16="http://schemas.microsoft.com/office/drawing/2014/main" val="3378681840"/>
                    </a:ext>
                  </a:extLst>
                </a:gridCol>
                <a:gridCol w="952753">
                  <a:extLst>
                    <a:ext uri="{9D8B030D-6E8A-4147-A177-3AD203B41FA5}">
                      <a16:colId xmlns:a16="http://schemas.microsoft.com/office/drawing/2014/main" val="2273271119"/>
                    </a:ext>
                  </a:extLst>
                </a:gridCol>
              </a:tblGrid>
              <a:tr h="330200">
                <a:tc>
                  <a:txBody>
                    <a:bodyPr/>
                    <a:lstStyle/>
                    <a:p>
                      <a:pPr algn="ctr">
                        <a:spcAft>
                          <a:spcPts val="0"/>
                        </a:spcAft>
                      </a:pPr>
                      <a:r>
                        <a:rPr lang="ru-RU" sz="1200">
                          <a:solidFill>
                            <a:schemeClr val="tx1"/>
                          </a:solidFill>
                          <a:effectLst/>
                        </a:rPr>
                        <a:t>Содержание верного ответа и указания по оцениванию</a:t>
                      </a:r>
                    </a:p>
                    <a:p>
                      <a:pPr algn="ctr">
                        <a:spcAft>
                          <a:spcPts val="0"/>
                        </a:spcAft>
                      </a:pPr>
                      <a:r>
                        <a:rPr lang="ru-RU" sz="1200">
                          <a:solidFill>
                            <a:schemeClr val="tx1"/>
                          </a:solidFill>
                          <a:effectLst/>
                        </a:rPr>
                        <a:t>(допускаются иные формулировки ответа, не искажающие его смысла)</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tc>
                  <a:txBody>
                    <a:bodyPr/>
                    <a:lstStyle/>
                    <a:p>
                      <a:pPr algn="just">
                        <a:spcAft>
                          <a:spcPts val="0"/>
                        </a:spcAft>
                      </a:pPr>
                      <a:r>
                        <a:rPr lang="ru-RU" sz="1200">
                          <a:solidFill>
                            <a:schemeClr val="tx1"/>
                          </a:solidFill>
                          <a:effectLst/>
                        </a:rPr>
                        <a:t>Баллы</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extLst>
                  <a:ext uri="{0D108BD9-81ED-4DB2-BD59-A6C34878D82A}">
                    <a16:rowId xmlns:a16="http://schemas.microsoft.com/office/drawing/2014/main" val="2507913034"/>
                  </a:ext>
                </a:extLst>
              </a:tr>
              <a:tr h="3797300">
                <a:tc>
                  <a:txBody>
                    <a:bodyPr/>
                    <a:lstStyle/>
                    <a:p>
                      <a:pPr algn="just">
                        <a:spcAft>
                          <a:spcPts val="0"/>
                        </a:spcAft>
                      </a:pPr>
                      <a:r>
                        <a:rPr lang="ru-RU" sz="1200" dirty="0">
                          <a:solidFill>
                            <a:schemeClr val="tx1"/>
                          </a:solidFill>
                          <a:effectLst/>
                        </a:rPr>
                        <a:t>Правильный ответ должен содержать </a:t>
                      </a:r>
                      <a:r>
                        <a:rPr lang="ru-RU" sz="1200" u="sng" dirty="0">
                          <a:solidFill>
                            <a:schemeClr val="tx1"/>
                          </a:solidFill>
                          <a:effectLst/>
                        </a:rPr>
                        <a:t>аргументы</a:t>
                      </a:r>
                      <a:r>
                        <a:rPr lang="ru-RU" sz="1200" dirty="0">
                          <a:solidFill>
                            <a:schemeClr val="tx1"/>
                          </a:solidFill>
                          <a:effectLst/>
                        </a:rPr>
                        <a:t>:</a:t>
                      </a:r>
                    </a:p>
                    <a:p>
                      <a:pPr algn="just">
                        <a:spcAft>
                          <a:spcPts val="0"/>
                        </a:spcAft>
                      </a:pPr>
                      <a:r>
                        <a:rPr lang="ru-RU" sz="1200" dirty="0">
                          <a:solidFill>
                            <a:schemeClr val="tx1"/>
                          </a:solidFill>
                          <a:effectLst/>
                        </a:rPr>
                        <a:t>1) </a:t>
                      </a:r>
                      <a:r>
                        <a:rPr lang="ru-RU" sz="1200" u="sng" dirty="0">
                          <a:solidFill>
                            <a:schemeClr val="tx1"/>
                          </a:solidFill>
                          <a:effectLst/>
                        </a:rPr>
                        <a:t>в подтверждение</a:t>
                      </a:r>
                      <a:r>
                        <a:rPr lang="ru-RU" sz="1200" dirty="0">
                          <a:solidFill>
                            <a:schemeClr val="tx1"/>
                          </a:solidFill>
                          <a:effectLst/>
                        </a:rPr>
                        <a:t>, например:</a:t>
                      </a:r>
                    </a:p>
                    <a:p>
                      <a:pPr algn="just">
                        <a:spcAft>
                          <a:spcPts val="0"/>
                        </a:spcAft>
                      </a:pPr>
                      <a:r>
                        <a:rPr lang="ru-RU" sz="1200" dirty="0">
                          <a:solidFill>
                            <a:schemeClr val="tx1"/>
                          </a:solidFill>
                          <a:effectLst/>
                        </a:rPr>
                        <a:t>– Земские соборы выбирали царей (Бориса Годунова, Михаила Романова); некоторые историки полагают, что вступая на престол, Михаил Фёдорович подписал грамоту, ограничивавшую его права; </a:t>
                      </a:r>
                    </a:p>
                    <a:p>
                      <a:pPr algn="just">
                        <a:spcAft>
                          <a:spcPts val="0"/>
                        </a:spcAft>
                      </a:pPr>
                      <a:r>
                        <a:rPr lang="ru-RU" sz="1200" dirty="0">
                          <a:solidFill>
                            <a:schemeClr val="tx1"/>
                          </a:solidFill>
                          <a:effectLst/>
                        </a:rPr>
                        <a:t>– после Смуты Земские соборы (1613-1615, 1616-1619, 1619-1622 гг.) принимали важные решения о сборе чрезвычайных налогов, которые обычно принимались царской властью;</a:t>
                      </a:r>
                    </a:p>
                    <a:p>
                      <a:pPr algn="just">
                        <a:spcAft>
                          <a:spcPts val="0"/>
                        </a:spcAft>
                      </a:pPr>
                      <a:r>
                        <a:rPr lang="ru-RU" sz="1200" dirty="0">
                          <a:solidFill>
                            <a:schemeClr val="tx1"/>
                          </a:solidFill>
                          <a:effectLst/>
                        </a:rPr>
                        <a:t>– депутаты могли не поддержать правительственное предложение – как это случилось на соборе 1642 г., обсуждавшем вопрос о войне с Турцией из-за захваченного донскими казаками Азова.</a:t>
                      </a:r>
                    </a:p>
                    <a:p>
                      <a:pPr algn="just">
                        <a:spcAft>
                          <a:spcPts val="0"/>
                        </a:spcAft>
                      </a:pPr>
                      <a:r>
                        <a:rPr lang="ru-RU" sz="1200" dirty="0">
                          <a:solidFill>
                            <a:schemeClr val="tx1"/>
                          </a:solidFill>
                          <a:effectLst/>
                        </a:rPr>
                        <a:t> 2) </a:t>
                      </a:r>
                      <a:r>
                        <a:rPr lang="ru-RU" sz="1200" u="sng" dirty="0">
                          <a:solidFill>
                            <a:schemeClr val="tx1"/>
                          </a:solidFill>
                          <a:effectLst/>
                        </a:rPr>
                        <a:t>в опровержение</a:t>
                      </a:r>
                      <a:r>
                        <a:rPr lang="ru-RU" sz="1200" dirty="0">
                          <a:solidFill>
                            <a:schemeClr val="tx1"/>
                          </a:solidFill>
                          <a:effectLst/>
                        </a:rPr>
                        <a:t>, например:</a:t>
                      </a:r>
                    </a:p>
                    <a:p>
                      <a:pPr algn="just">
                        <a:spcAft>
                          <a:spcPts val="0"/>
                        </a:spcAft>
                      </a:pPr>
                      <a:r>
                        <a:rPr lang="ru-RU" sz="1200" dirty="0">
                          <a:solidFill>
                            <a:schemeClr val="tx1"/>
                          </a:solidFill>
                          <a:effectLst/>
                        </a:rPr>
                        <a:t>– депутаты Земских соборов не принимали (и не пытались принять) никаких законов, ограничивавших царскую власть; «земство» не смогло юридически закрепить своё право на участие в решении государственных дел;</a:t>
                      </a:r>
                    </a:p>
                    <a:p>
                      <a:pPr algn="just">
                        <a:spcAft>
                          <a:spcPts val="0"/>
                        </a:spcAft>
                      </a:pPr>
                      <a:r>
                        <a:rPr lang="ru-RU" sz="1200" dirty="0">
                          <a:solidFill>
                            <a:schemeClr val="tx1"/>
                          </a:solidFill>
                          <a:effectLst/>
                        </a:rPr>
                        <a:t>– большинство Земских соборов были созваны по воле царя; царь и его советники определяли нормы представительства на соборе и повестку дня;</a:t>
                      </a:r>
                    </a:p>
                    <a:p>
                      <a:pPr algn="just">
                        <a:spcAft>
                          <a:spcPts val="0"/>
                        </a:spcAft>
                      </a:pPr>
                      <a:r>
                        <a:rPr lang="ru-RU" sz="1200" dirty="0">
                          <a:solidFill>
                            <a:schemeClr val="tx1"/>
                          </a:solidFill>
                          <a:effectLst/>
                        </a:rPr>
                        <a:t>– Земские соборы выступали в качестве совещательного органа при верховной власти; депутаты совещались, после чего подавали свои коллективные мнения. Царь не всегда требовал от них конкретного решения – «приговора»;</a:t>
                      </a:r>
                    </a:p>
                    <a:p>
                      <a:pPr algn="just">
                        <a:spcAft>
                          <a:spcPts val="0"/>
                        </a:spcAft>
                      </a:pPr>
                      <a:r>
                        <a:rPr lang="ru-RU" sz="1200" dirty="0">
                          <a:solidFill>
                            <a:schemeClr val="tx1"/>
                          </a:solidFill>
                          <a:effectLst/>
                        </a:rPr>
                        <a:t>– окрепшая царская власть в середине </a:t>
                      </a:r>
                      <a:r>
                        <a:rPr lang="en-US" sz="1200" dirty="0">
                          <a:solidFill>
                            <a:schemeClr val="tx1"/>
                          </a:solidFill>
                          <a:effectLst/>
                        </a:rPr>
                        <a:t>XVII</a:t>
                      </a:r>
                      <a:r>
                        <a:rPr lang="ru-RU" sz="1200" dirty="0">
                          <a:solidFill>
                            <a:schemeClr val="tx1"/>
                          </a:solidFill>
                          <a:effectLst/>
                        </a:rPr>
                        <a:t> в. безболезненно отказалась от созыва Земских соборов.</a:t>
                      </a:r>
                    </a:p>
                    <a:p>
                      <a:pPr algn="just">
                        <a:spcAft>
                          <a:spcPts val="0"/>
                        </a:spcAft>
                      </a:pPr>
                      <a:r>
                        <a:rPr lang="ru-RU" sz="1200" dirty="0">
                          <a:solidFill>
                            <a:schemeClr val="tx1"/>
                          </a:solidFill>
                          <a:effectLst/>
                        </a:rPr>
                        <a:t>Могут быть приведены другие аргументы</a:t>
                      </a:r>
                      <a:endParaRPr lang="ru-RU" sz="1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tc>
                  <a:txBody>
                    <a:bodyPr/>
                    <a:lstStyle/>
                    <a:p>
                      <a:pPr algn="just">
                        <a:spcAft>
                          <a:spcPts val="0"/>
                        </a:spcAft>
                      </a:pPr>
                      <a:r>
                        <a:rPr lang="ru-RU" sz="1200">
                          <a:solidFill>
                            <a:schemeClr val="tx1"/>
                          </a:solidFill>
                          <a:effectLst/>
                        </a:rPr>
                        <a:t> </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extLst>
                  <a:ext uri="{0D108BD9-81ED-4DB2-BD59-A6C34878D82A}">
                    <a16:rowId xmlns:a16="http://schemas.microsoft.com/office/drawing/2014/main" val="939921200"/>
                  </a:ext>
                </a:extLst>
              </a:tr>
              <a:tr h="165100">
                <a:tc>
                  <a:txBody>
                    <a:bodyPr/>
                    <a:lstStyle/>
                    <a:p>
                      <a:pPr algn="just">
                        <a:spcAft>
                          <a:spcPts val="0"/>
                        </a:spcAft>
                      </a:pPr>
                      <a:r>
                        <a:rPr lang="ru-RU" sz="1200">
                          <a:solidFill>
                            <a:schemeClr val="tx1"/>
                          </a:solidFill>
                          <a:effectLst/>
                        </a:rPr>
                        <a:t>Приведены два аргумента в подтверждение и два в опровержение оценки</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tc>
                  <a:txBody>
                    <a:bodyPr/>
                    <a:lstStyle/>
                    <a:p>
                      <a:pPr algn="ctr">
                        <a:spcAft>
                          <a:spcPts val="0"/>
                        </a:spcAft>
                      </a:pPr>
                      <a:r>
                        <a:rPr lang="ru-RU" sz="1200">
                          <a:solidFill>
                            <a:schemeClr val="tx1"/>
                          </a:solidFill>
                          <a:effectLst/>
                        </a:rPr>
                        <a:t>4</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extLst>
                  <a:ext uri="{0D108BD9-81ED-4DB2-BD59-A6C34878D82A}">
                    <a16:rowId xmlns:a16="http://schemas.microsoft.com/office/drawing/2014/main" val="122851084"/>
                  </a:ext>
                </a:extLst>
              </a:tr>
              <a:tr h="330200">
                <a:tc>
                  <a:txBody>
                    <a:bodyPr/>
                    <a:lstStyle/>
                    <a:p>
                      <a:pPr algn="just">
                        <a:spcAft>
                          <a:spcPts val="0"/>
                        </a:spcAft>
                      </a:pPr>
                      <a:r>
                        <a:rPr lang="ru-RU" sz="1200">
                          <a:solidFill>
                            <a:schemeClr val="tx1"/>
                          </a:solidFill>
                          <a:effectLst/>
                        </a:rPr>
                        <a:t>Приведены два аргумента в подтверждение и один в опровержение оценки.</a:t>
                      </a:r>
                    </a:p>
                    <a:p>
                      <a:pPr algn="just">
                        <a:spcAft>
                          <a:spcPts val="0"/>
                        </a:spcAft>
                      </a:pPr>
                      <a:r>
                        <a:rPr lang="ru-RU" sz="1200">
                          <a:solidFill>
                            <a:schemeClr val="tx1"/>
                          </a:solidFill>
                          <a:effectLst/>
                        </a:rPr>
                        <a:t>ИЛИ Приведены один аргумент в подтверждение и два в опровержение оценки</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tc>
                  <a:txBody>
                    <a:bodyPr/>
                    <a:lstStyle/>
                    <a:p>
                      <a:pPr algn="ctr">
                        <a:spcAft>
                          <a:spcPts val="0"/>
                        </a:spcAft>
                      </a:pPr>
                      <a:r>
                        <a:rPr lang="ru-RU" sz="1200">
                          <a:solidFill>
                            <a:schemeClr val="tx1"/>
                          </a:solidFill>
                          <a:effectLst/>
                        </a:rPr>
                        <a:t>3</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extLst>
                  <a:ext uri="{0D108BD9-81ED-4DB2-BD59-A6C34878D82A}">
                    <a16:rowId xmlns:a16="http://schemas.microsoft.com/office/drawing/2014/main" val="2225777914"/>
                  </a:ext>
                </a:extLst>
              </a:tr>
              <a:tr h="165100">
                <a:tc>
                  <a:txBody>
                    <a:bodyPr/>
                    <a:lstStyle/>
                    <a:p>
                      <a:pPr algn="just">
                        <a:spcAft>
                          <a:spcPts val="0"/>
                        </a:spcAft>
                      </a:pPr>
                      <a:r>
                        <a:rPr lang="ru-RU" sz="1200">
                          <a:solidFill>
                            <a:schemeClr val="tx1"/>
                          </a:solidFill>
                          <a:effectLst/>
                        </a:rPr>
                        <a:t>Приведены один аргумент в подтверждение и один в опровержение оценки</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tc>
                  <a:txBody>
                    <a:bodyPr/>
                    <a:lstStyle/>
                    <a:p>
                      <a:pPr algn="ctr">
                        <a:spcAft>
                          <a:spcPts val="0"/>
                        </a:spcAft>
                      </a:pPr>
                      <a:r>
                        <a:rPr lang="ru-RU" sz="1200">
                          <a:solidFill>
                            <a:schemeClr val="tx1"/>
                          </a:solidFill>
                          <a:effectLst/>
                        </a:rPr>
                        <a:t>2</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extLst>
                  <a:ext uri="{0D108BD9-81ED-4DB2-BD59-A6C34878D82A}">
                    <a16:rowId xmlns:a16="http://schemas.microsoft.com/office/drawing/2014/main" val="679010542"/>
                  </a:ext>
                </a:extLst>
              </a:tr>
              <a:tr h="330200">
                <a:tc>
                  <a:txBody>
                    <a:bodyPr/>
                    <a:lstStyle/>
                    <a:p>
                      <a:pPr algn="just">
                        <a:spcAft>
                          <a:spcPts val="0"/>
                        </a:spcAft>
                      </a:pPr>
                      <a:r>
                        <a:rPr lang="ru-RU" sz="1200">
                          <a:solidFill>
                            <a:schemeClr val="tx1"/>
                          </a:solidFill>
                          <a:effectLst/>
                        </a:rPr>
                        <a:t>Приведены только два аргумента в подтверждение оценки.</a:t>
                      </a:r>
                    </a:p>
                    <a:p>
                      <a:pPr algn="just">
                        <a:spcAft>
                          <a:spcPts val="0"/>
                        </a:spcAft>
                      </a:pPr>
                      <a:r>
                        <a:rPr lang="ru-RU" sz="1200">
                          <a:solidFill>
                            <a:schemeClr val="tx1"/>
                          </a:solidFill>
                          <a:effectLst/>
                        </a:rPr>
                        <a:t>ИЛИ Приведены только два аргумента в опровержение оценки</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tc>
                  <a:txBody>
                    <a:bodyPr/>
                    <a:lstStyle/>
                    <a:p>
                      <a:pPr algn="ctr">
                        <a:spcAft>
                          <a:spcPts val="0"/>
                        </a:spcAft>
                      </a:pPr>
                      <a:r>
                        <a:rPr lang="ru-RU" sz="1200">
                          <a:solidFill>
                            <a:schemeClr val="tx1"/>
                          </a:solidFill>
                          <a:effectLst/>
                        </a:rPr>
                        <a:t>1</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extLst>
                  <a:ext uri="{0D108BD9-81ED-4DB2-BD59-A6C34878D82A}">
                    <a16:rowId xmlns:a16="http://schemas.microsoft.com/office/drawing/2014/main" val="4018999049"/>
                  </a:ext>
                </a:extLst>
              </a:tr>
              <a:tr h="990600">
                <a:tc>
                  <a:txBody>
                    <a:bodyPr/>
                    <a:lstStyle/>
                    <a:p>
                      <a:pPr algn="just">
                        <a:spcAft>
                          <a:spcPts val="0"/>
                        </a:spcAft>
                      </a:pPr>
                      <a:r>
                        <a:rPr lang="ru-RU" sz="1200">
                          <a:solidFill>
                            <a:schemeClr val="tx1"/>
                          </a:solidFill>
                          <a:effectLst/>
                        </a:rPr>
                        <a:t>Приведён только один любой аргумент</a:t>
                      </a:r>
                    </a:p>
                    <a:p>
                      <a:pPr algn="just">
                        <a:spcAft>
                          <a:spcPts val="0"/>
                        </a:spcAft>
                      </a:pPr>
                      <a:r>
                        <a:rPr lang="ru-RU" sz="1200">
                          <a:solidFill>
                            <a:schemeClr val="tx1"/>
                          </a:solidFill>
                          <a:effectLst/>
                        </a:rPr>
                        <a:t>ИЛИ Приведены только факты, иллюстрирующие события (явления, процессы), связанные с данной точкой зрения, но не являющиеся аргументами</a:t>
                      </a:r>
                    </a:p>
                    <a:p>
                      <a:pPr algn="just">
                        <a:spcAft>
                          <a:spcPts val="0"/>
                        </a:spcAft>
                      </a:pPr>
                      <a:r>
                        <a:rPr lang="ru-RU" sz="1200">
                          <a:solidFill>
                            <a:schemeClr val="tx1"/>
                          </a:solidFill>
                          <a:effectLst/>
                        </a:rPr>
                        <a:t>ИЛИ Приведены рассуждения общего характера, не соответствующие требованию задания</a:t>
                      </a:r>
                    </a:p>
                    <a:p>
                      <a:pPr algn="just">
                        <a:spcAft>
                          <a:spcPts val="0"/>
                        </a:spcAft>
                      </a:pPr>
                      <a:r>
                        <a:rPr lang="ru-RU" sz="1200">
                          <a:solidFill>
                            <a:schemeClr val="tx1"/>
                          </a:solidFill>
                          <a:effectLst/>
                        </a:rPr>
                        <a:t>ИЛИ Ответ неправильный</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tc>
                  <a:txBody>
                    <a:bodyPr/>
                    <a:lstStyle/>
                    <a:p>
                      <a:pPr algn="ctr">
                        <a:spcAft>
                          <a:spcPts val="0"/>
                        </a:spcAft>
                      </a:pPr>
                      <a:r>
                        <a:rPr lang="ru-RU" sz="1200">
                          <a:solidFill>
                            <a:schemeClr val="tx1"/>
                          </a:solidFill>
                          <a:effectLst/>
                        </a:rPr>
                        <a:t>0</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extLst>
                  <a:ext uri="{0D108BD9-81ED-4DB2-BD59-A6C34878D82A}">
                    <a16:rowId xmlns:a16="http://schemas.microsoft.com/office/drawing/2014/main" val="1601717546"/>
                  </a:ext>
                </a:extLst>
              </a:tr>
              <a:tr h="165100">
                <a:tc>
                  <a:txBody>
                    <a:bodyPr/>
                    <a:lstStyle/>
                    <a:p>
                      <a:pPr algn="r">
                        <a:spcAft>
                          <a:spcPts val="0"/>
                        </a:spcAft>
                      </a:pPr>
                      <a:r>
                        <a:rPr lang="ru-RU" sz="1200">
                          <a:solidFill>
                            <a:schemeClr val="tx1"/>
                          </a:solidFill>
                          <a:effectLst/>
                        </a:rPr>
                        <a:t>Максимальный балл</a:t>
                      </a:r>
                      <a:endParaRPr lang="ru-RU" sz="12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tc>
                  <a:txBody>
                    <a:bodyPr/>
                    <a:lstStyle/>
                    <a:p>
                      <a:pPr algn="ctr">
                        <a:spcAft>
                          <a:spcPts val="0"/>
                        </a:spcAft>
                      </a:pPr>
                      <a:r>
                        <a:rPr lang="ru-RU" sz="1200" dirty="0">
                          <a:solidFill>
                            <a:schemeClr val="tx1"/>
                          </a:solidFill>
                          <a:effectLst/>
                        </a:rPr>
                        <a:t>4</a:t>
                      </a:r>
                      <a:endParaRPr lang="ru-RU" sz="1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912" marR="61912" marT="0" marB="0">
                    <a:solidFill>
                      <a:schemeClr val="bg1"/>
                    </a:solidFill>
                  </a:tcPr>
                </a:tc>
                <a:extLst>
                  <a:ext uri="{0D108BD9-81ED-4DB2-BD59-A6C34878D82A}">
                    <a16:rowId xmlns:a16="http://schemas.microsoft.com/office/drawing/2014/main" val="3725870495"/>
                  </a:ext>
                </a:extLst>
              </a:tr>
            </a:tbl>
          </a:graphicData>
        </a:graphic>
      </p:graphicFrame>
    </p:spTree>
    <p:extLst>
      <p:ext uri="{BB962C8B-B14F-4D97-AF65-F5344CB8AC3E}">
        <p14:creationId xmlns:p14="http://schemas.microsoft.com/office/powerpoint/2010/main" val="2084450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fontScale="92500" lnSpcReduction="20000"/>
          </a:bodyPr>
          <a:lstStyle/>
          <a:p>
            <a:r>
              <a:rPr lang="ru-RU" sz="2400" dirty="0">
                <a:latin typeface="Bahnschrift" panose="020B0502040204020203" pitchFamily="34" charset="0"/>
              </a:rPr>
              <a:t>	</a:t>
            </a:r>
            <a:r>
              <a:rPr lang="ru-RU" b="1" dirty="0"/>
              <a:t>Выпускнику предлагается написать сочинение, в котором необходимо: </a:t>
            </a:r>
          </a:p>
          <a:p>
            <a:r>
              <a:rPr lang="ru-RU" b="1" dirty="0"/>
              <a:t>– указать не менее двух значимых событий (явлений, процессов), относящихся к данному периоду истории; </a:t>
            </a:r>
          </a:p>
          <a:p>
            <a:r>
              <a:rPr lang="ru-RU" b="1" dirty="0"/>
              <a:t>– назвать две исторические личности, деятельность которых связана с указанными событиями (явлениями, процессами), и, используя знание исторических фактов, охарактеризовать роли названных Вами личностей в этих событиях (явлениях, процессах). При характеристике роли каждой названной Вами личности необходимо указать </a:t>
            </a:r>
            <a:r>
              <a:rPr lang="ru-RU" b="1" i="1" dirty="0"/>
              <a:t>конкретные действия </a:t>
            </a:r>
            <a:r>
              <a:rPr lang="ru-RU" b="1" dirty="0"/>
              <a:t>этой личности, в значительной степени повлиявшие на ход и (или) результат указанных событий (процессов, явлений);</a:t>
            </a:r>
          </a:p>
          <a:p>
            <a:r>
              <a:rPr lang="ru-RU" b="1" dirty="0"/>
              <a:t>– указать не менее двух причинно-следственных связей, характеризующих причины возникновения событий (явлений, процессов), происходивших в данных период;</a:t>
            </a:r>
          </a:p>
          <a:p>
            <a:r>
              <a:rPr lang="ru-RU" b="1" dirty="0"/>
              <a:t>– используя знание исторических фактов и (или) мнений историков, оцените влияние событий (явлений, процессов) данного периода на дальнейшую историю России.</a:t>
            </a:r>
          </a:p>
          <a:p>
            <a:r>
              <a:rPr lang="ru-RU" b="1" dirty="0"/>
              <a:t>– в ходе изложения необходимо корректно использовать исторические термины, понятия, относящиеся к данному периоду.</a:t>
            </a:r>
          </a:p>
          <a:p>
            <a:r>
              <a:rPr lang="ru-RU" b="1" dirty="0"/>
              <a:t>– стараться не допускать фактических ошибок;</a:t>
            </a:r>
          </a:p>
          <a:p>
            <a:r>
              <a:rPr lang="ru-RU" b="1" dirty="0"/>
              <a:t>– написать ответ в форме последовательного, связного изложения материала.</a:t>
            </a:r>
          </a:p>
          <a:p>
            <a:r>
              <a:rPr lang="ru-RU" b="1" dirty="0"/>
              <a:t>Выпускники вправе самостоятельно выбрать композицию (структуру) сочинения</a:t>
            </a:r>
            <a:endParaRPr lang="ru-RU" sz="2400" b="1" dirty="0">
              <a:latin typeface="Bahnschrift" panose="020B0502040204020203" pitchFamily="34" charset="0"/>
            </a:endParaRPr>
          </a:p>
          <a:p>
            <a:endParaRPr lang="ru-RU" sz="2400" dirty="0">
              <a:latin typeface="Bahnschrift" panose="020B0502040204020203" pitchFamily="34" charset="0"/>
            </a:endParaRPr>
          </a:p>
        </p:txBody>
      </p:sp>
    </p:spTree>
    <p:extLst>
      <p:ext uri="{BB962C8B-B14F-4D97-AF65-F5344CB8AC3E}">
        <p14:creationId xmlns:p14="http://schemas.microsoft.com/office/powerpoint/2010/main" val="24773433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fontScale="85000" lnSpcReduction="20000"/>
          </a:bodyPr>
          <a:lstStyle/>
          <a:p>
            <a:r>
              <a:rPr lang="ru-RU" sz="2400" b="1" dirty="0">
                <a:latin typeface="Bahnschrift" panose="020B0502040204020203" pitchFamily="34" charset="0"/>
              </a:rPr>
              <a:t>по первому критерию (К1)</a:t>
            </a:r>
            <a:r>
              <a:rPr lang="ru-RU" sz="2400" dirty="0">
                <a:latin typeface="Bahnschrift" panose="020B0502040204020203" pitchFamily="34" charset="0"/>
              </a:rPr>
              <a:t> баллы выставляются за правильное указание событий (процессов, явлений, относящихся к выбранному выпускником периоду.</a:t>
            </a:r>
          </a:p>
          <a:p>
            <a:r>
              <a:rPr lang="ru-RU" sz="2400" dirty="0">
                <a:latin typeface="Bahnschrift" panose="020B0502040204020203" pitchFamily="34" charset="0"/>
              </a:rPr>
              <a:t> За правильное указание двух событий (процессов, явлений) эксперт должен выставить 2 балла, за правильное указание одного события (процесса, явления) – 1 балл даже в том случае, если выпускник ошибочно указал другие события (процессы, явления), не относящиеся к выбранному им периоду.</a:t>
            </a:r>
          </a:p>
          <a:p>
            <a:r>
              <a:rPr lang="ru-RU" sz="2400" dirty="0">
                <a:latin typeface="Bahnschrift" panose="020B0502040204020203" pitchFamily="34" charset="0"/>
              </a:rPr>
              <a:t>При оценивании по критерию К1 оценивается только указание событий (процессов, явлений), но не учитывается их связь между собой, последовательность изложения и т.п.</a:t>
            </a:r>
          </a:p>
          <a:p>
            <a:r>
              <a:rPr lang="ru-RU" sz="2400" dirty="0">
                <a:latin typeface="Bahnschrift" panose="020B0502040204020203" pitchFamily="34" charset="0"/>
              </a:rPr>
              <a:t>	 Эти события (процессы, явления) могут находиться в любой части сочинения (в начале, середине, конце), поэтому не обязательно начинать писать историческое сочинение с их указания.</a:t>
            </a:r>
          </a:p>
          <a:p>
            <a:r>
              <a:rPr lang="ru-RU" sz="2400" dirty="0">
                <a:latin typeface="Bahnschrift" panose="020B0502040204020203" pitchFamily="34" charset="0"/>
              </a:rPr>
              <a:t>При написании исторического сочинения, например при характеристике роли личности в событиях (явлениях, процессах), относящихся к данному историческому периоду, выпускнику по необходимости придется указать события (явления, процессы), которые и будут зачтены по критерию К1.</a:t>
            </a:r>
          </a:p>
        </p:txBody>
      </p:sp>
    </p:spTree>
    <p:extLst>
      <p:ext uri="{BB962C8B-B14F-4D97-AF65-F5344CB8AC3E}">
        <p14:creationId xmlns:p14="http://schemas.microsoft.com/office/powerpoint/2010/main" val="1213029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r>
              <a:rPr lang="ru-RU" sz="2400" b="1" dirty="0">
                <a:latin typeface="Bahnschrift" panose="020B0502040204020203" pitchFamily="34" charset="0"/>
              </a:rPr>
              <a:t>По критерию К2</a:t>
            </a:r>
            <a:r>
              <a:rPr lang="ru-RU" sz="2400" dirty="0">
                <a:latin typeface="Bahnschrift" panose="020B0502040204020203" pitchFamily="34" charset="0"/>
              </a:rPr>
              <a:t> оценивается указание исторических личностей, деятельность которых связана с названными событиями (явлениями, процессами), и характеристика роли этих личностей в названных событиях (явлениях, процессах).</a:t>
            </a:r>
          </a:p>
          <a:p>
            <a:r>
              <a:rPr lang="ru-RU" sz="2400" dirty="0">
                <a:latin typeface="Bahnschrift" panose="020B0502040204020203" pitchFamily="34" charset="0"/>
              </a:rPr>
              <a:t> </a:t>
            </a:r>
            <a:r>
              <a:rPr lang="ru-RU" sz="2400" u="sng" dirty="0">
                <a:latin typeface="Bahnschrift" panose="020B0502040204020203" pitchFamily="34" charset="0"/>
              </a:rPr>
              <a:t>Под ролью исторической личности следует понимать её конкретные действия</a:t>
            </a:r>
            <a:r>
              <a:rPr lang="ru-RU" sz="2400" dirty="0">
                <a:latin typeface="Bahnschrift" panose="020B0502040204020203" pitchFamily="34" charset="0"/>
              </a:rPr>
              <a:t> в значительной степени повлиявшие на ход и (или) результат указанных событий (процессов, явлений).</a:t>
            </a:r>
          </a:p>
          <a:p>
            <a:r>
              <a:rPr lang="ru-RU" sz="2400" dirty="0">
                <a:latin typeface="Bahnschrift" panose="020B0502040204020203" pitchFamily="34" charset="0"/>
              </a:rPr>
              <a:t> Конкретные действия всегда носят единичный характер и выражаются в непосредственном проявлении личной активности историческим деятелем. Например, конкретными действиями будут издание (подписание) указа о «вольных хлебопашцах», выступление на военном совете в деревне Фили с предложением оставить Москву, водружение Знамени Победы над рейхстагом, </a:t>
            </a:r>
          </a:p>
        </p:txBody>
      </p:sp>
    </p:spTree>
    <p:extLst>
      <p:ext uri="{BB962C8B-B14F-4D97-AF65-F5344CB8AC3E}">
        <p14:creationId xmlns:p14="http://schemas.microsoft.com/office/powerpoint/2010/main" val="22339582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r>
              <a:rPr lang="ru-RU" sz="2000" dirty="0">
                <a:latin typeface="Bahnschrift" panose="020B0502040204020203" pitchFamily="34" charset="0"/>
              </a:rPr>
              <a:t>Формулировки «он командовал 1-м Белорусским фронтом во время Берлинской наступательной операции», «он участвовал в Семилетней войне», «он руководил проведением реформы» и т.п. не указывают на конкретные действия и не  будут засчитаны по критерию К2.</a:t>
            </a:r>
          </a:p>
          <a:p>
            <a:r>
              <a:rPr lang="ru-RU" sz="2000" dirty="0">
                <a:latin typeface="Bahnschrift" panose="020B0502040204020203" pitchFamily="34" charset="0"/>
              </a:rPr>
              <a:t> Конкретные действия – осмысленные волевые усилия, которые всегда имеют единичный характер и выражаются в непосредственном проявлении личной активности исторического деятеля. </a:t>
            </a:r>
          </a:p>
          <a:p>
            <a:r>
              <a:rPr lang="ru-RU" sz="2000" dirty="0">
                <a:latin typeface="Bahnschrift" panose="020B0502040204020203" pitchFamily="34" charset="0"/>
              </a:rPr>
              <a:t>Для выставления максимального балла по критерию К2 в ответе </a:t>
            </a:r>
            <a:r>
              <a:rPr lang="ru-RU" sz="2000" u="sng" dirty="0">
                <a:latin typeface="Bahnschrift" panose="020B0502040204020203" pitchFamily="34" charset="0"/>
              </a:rPr>
              <a:t>должны быть названы два исторических деятеля и роли (конкретные действия) обоих в названных в сочинении событиях (явлениях, процессах)</a:t>
            </a:r>
          </a:p>
          <a:p>
            <a:r>
              <a:rPr lang="ru-RU" sz="2000" u="sng" dirty="0">
                <a:latin typeface="Bahnschrift" panose="020B0502040204020203" pitchFamily="34" charset="0"/>
              </a:rPr>
              <a:t>События (процессы, явления), в которых личность сыграла охарактеризованную в сочинении роль, обязательно должны быть названы</a:t>
            </a:r>
          </a:p>
          <a:p>
            <a:r>
              <a:rPr lang="ru-RU" sz="2000" u="sng" dirty="0">
                <a:latin typeface="Bahnschrift" panose="020B0502040204020203" pitchFamily="34" charset="0"/>
              </a:rPr>
              <a:t>Указание роли личности в событии не должно подменяться указанием других характеристик</a:t>
            </a:r>
            <a:r>
              <a:rPr lang="ru-RU" sz="2000" dirty="0">
                <a:latin typeface="Bahnschrift" panose="020B0502040204020203" pitchFamily="34" charset="0"/>
              </a:rPr>
              <a:t> (например, занимаемой должности, титула и т.п.).</a:t>
            </a:r>
          </a:p>
          <a:p>
            <a:endParaRPr lang="ru-RU" sz="2400" dirty="0">
              <a:latin typeface="Bahnschrift" panose="020B0502040204020203" pitchFamily="34" charset="0"/>
            </a:endParaRPr>
          </a:p>
          <a:p>
            <a:endParaRPr lang="ru-RU" sz="2400" dirty="0">
              <a:latin typeface="Bahnschrift" panose="020B0502040204020203" pitchFamily="34" charset="0"/>
            </a:endParaRPr>
          </a:p>
        </p:txBody>
      </p:sp>
    </p:spTree>
    <p:extLst>
      <p:ext uri="{BB962C8B-B14F-4D97-AF65-F5344CB8AC3E}">
        <p14:creationId xmlns:p14="http://schemas.microsoft.com/office/powerpoint/2010/main" val="2384320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r>
              <a:rPr lang="ru-RU" sz="2000" dirty="0">
                <a:latin typeface="Bahnschrift" panose="020B0502040204020203" pitchFamily="34" charset="0"/>
              </a:rPr>
              <a:t>Учитывая сложность выполнения задания по критерию К2, рекомендуется при выборе периода истории для написания исторического сочинения и тематики сочинения в рамках этого периода (внутренняя политика, внешняя политика, яркое событие (процесс), произошедшее в рамках выбранного периода, развитие культуры в данный период и др.) исходить именно из того, знает ли экзаменуемый конкретные действия исторических личностей, сыгравшие роль в истории. </a:t>
            </a:r>
          </a:p>
          <a:p>
            <a:r>
              <a:rPr lang="ru-RU" sz="2000" dirty="0">
                <a:latin typeface="Bahnschrift" panose="020B0502040204020203" pitchFamily="34" charset="0"/>
              </a:rPr>
              <a:t>Основные ошибки, допущенные по критерию К2, состояли именно в том, что выпускники не указывали конкретные действия</a:t>
            </a:r>
          </a:p>
          <a:p>
            <a:r>
              <a:rPr lang="ru-RU" sz="2000" dirty="0">
                <a:latin typeface="Bahnschrift" panose="020B0502040204020203" pitchFamily="34" charset="0"/>
              </a:rPr>
              <a:t>Среди типичных ошибок по критерию К2 следует отметить еще одну, связанную с тем, что выпускники писали о тех конкретных действиях исторических личностей, которые спорны с исторической точки зрения. Такие ответы также не принимались. </a:t>
            </a:r>
          </a:p>
          <a:p>
            <a:r>
              <a:rPr lang="ru-RU" sz="2000" dirty="0">
                <a:latin typeface="Bahnschrift" panose="020B0502040204020203" pitchFamily="34" charset="0"/>
              </a:rPr>
              <a:t>Например: «Николай I лично вышел на Сенатскую площадь к восставшим и попытался уговорить их разойтись». В данном случае выпускник пишет о ситуации, которая не зафиксирована в источниках. </a:t>
            </a:r>
          </a:p>
        </p:txBody>
      </p:sp>
    </p:spTree>
    <p:extLst>
      <p:ext uri="{BB962C8B-B14F-4D97-AF65-F5344CB8AC3E}">
        <p14:creationId xmlns:p14="http://schemas.microsoft.com/office/powerpoint/2010/main" val="2307899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r>
              <a:rPr lang="ru-RU" sz="2400" b="1" dirty="0">
                <a:latin typeface="Bahnschrift" panose="020B0502040204020203" pitchFamily="34" charset="0"/>
              </a:rPr>
              <a:t>По критерию К3</a:t>
            </a:r>
            <a:r>
              <a:rPr lang="ru-RU" sz="2400" dirty="0">
                <a:latin typeface="Bahnschrift" panose="020B0502040204020203" pitchFamily="34" charset="0"/>
              </a:rPr>
              <a:t> оценивается указание в сочинении причинно-следственных связей. </a:t>
            </a:r>
          </a:p>
          <a:p>
            <a:r>
              <a:rPr lang="ru-RU" sz="2400" u="sng" dirty="0">
                <a:latin typeface="Bahnschrift" panose="020B0502040204020203" pitchFamily="34" charset="0"/>
              </a:rPr>
              <a:t>Под причинно-следственной связью следует понимать связь между историческими событиями (процессами, явлениями), при которой одно событие (процесс, явление), называемое причиной, при наличии определенных исторических условий порождает другое событие (процесс, явление), называемое следствием</a:t>
            </a:r>
            <a:r>
              <a:rPr lang="ru-RU" sz="2400" dirty="0">
                <a:latin typeface="Bahnschrift" panose="020B0502040204020203" pitchFamily="34" charset="0"/>
              </a:rPr>
              <a:t>.</a:t>
            </a:r>
          </a:p>
          <a:p>
            <a:r>
              <a:rPr lang="ru-RU" sz="2400" dirty="0">
                <a:latin typeface="Bahnschrift" panose="020B0502040204020203" pitchFamily="34" charset="0"/>
              </a:rPr>
              <a:t> Например, непродуманная налоговая политика приближённых царя Алексея Михайловича стала одной из причин Соляного бунта</a:t>
            </a:r>
          </a:p>
          <a:p>
            <a:r>
              <a:rPr lang="ru-RU" sz="2400" dirty="0">
                <a:latin typeface="Bahnschrift" panose="020B0502040204020203" pitchFamily="34" charset="0"/>
              </a:rPr>
              <a:t>В историческом сочинении должно быть указано не менее двух причинно-следственных связей</a:t>
            </a:r>
          </a:p>
        </p:txBody>
      </p:sp>
    </p:spTree>
    <p:extLst>
      <p:ext uri="{BB962C8B-B14F-4D97-AF65-F5344CB8AC3E}">
        <p14:creationId xmlns:p14="http://schemas.microsoft.com/office/powerpoint/2010/main" val="8906476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r>
              <a:rPr lang="ru-RU" sz="2400" dirty="0">
                <a:latin typeface="Bahnschrift" panose="020B0502040204020203" pitchFamily="34" charset="0"/>
              </a:rPr>
              <a:t>Указанные причинно-следственные связи должны характеризовать причины возникновения событий (явлений, процессов), происходивших в данный период. </a:t>
            </a:r>
          </a:p>
          <a:p>
            <a:r>
              <a:rPr lang="ru-RU" sz="2400" dirty="0">
                <a:latin typeface="Bahnschrift" panose="020B0502040204020203" pitchFamily="34" charset="0"/>
              </a:rPr>
              <a:t>Это значит, что они могут выходить за нижнюю границу периода (причина возникновения событий (явлений, процессов), произошедших в данный период истории, может находиться за нижней границей этого периода, то есть в прошлом, но не может находиться за верхней границей, то есть в будущем). </a:t>
            </a:r>
          </a:p>
          <a:p>
            <a:r>
              <a:rPr lang="ru-RU" sz="2400" dirty="0">
                <a:latin typeface="Bahnschrift" panose="020B0502040204020203" pitchFamily="34" charset="0"/>
              </a:rPr>
              <a:t>Например, выпускник, выбрав период январь 1725 г.–июнь 1762 г., может написать, что одной из причин начала Эпохи  дворцовых переворотов было издание указа Петра </a:t>
            </a:r>
            <a:r>
              <a:rPr lang="en-US" sz="2400" dirty="0">
                <a:latin typeface="Bahnschrift" panose="020B0502040204020203" pitchFamily="34" charset="0"/>
              </a:rPr>
              <a:t>I</a:t>
            </a:r>
            <a:r>
              <a:rPr lang="ru-RU" sz="2400" dirty="0">
                <a:latin typeface="Bahnschrift" panose="020B0502040204020203" pitchFamily="34" charset="0"/>
              </a:rPr>
              <a:t> о престолонаследии и эта причинно-следственная связь будет принята по критерию К3.</a:t>
            </a:r>
          </a:p>
          <a:p>
            <a:endParaRPr lang="ru-RU" sz="2400" dirty="0">
              <a:latin typeface="Bahnschrift" panose="020B0502040204020203" pitchFamily="34" charset="0"/>
            </a:endParaRPr>
          </a:p>
        </p:txBody>
      </p:sp>
    </p:spTree>
    <p:extLst>
      <p:ext uri="{BB962C8B-B14F-4D97-AF65-F5344CB8AC3E}">
        <p14:creationId xmlns:p14="http://schemas.microsoft.com/office/powerpoint/2010/main" val="24422039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r>
              <a:rPr lang="ru-RU" sz="2000" dirty="0">
                <a:latin typeface="Bahnschrift" panose="020B0502040204020203" pitchFamily="34" charset="0"/>
              </a:rPr>
              <a:t>По критерию К3 не засчитываются причинно-следственные связи, названные при указании роли личности и засчитанные по критерию К2. </a:t>
            </a:r>
          </a:p>
          <a:p>
            <a:r>
              <a:rPr lang="ru-RU" sz="2000" dirty="0">
                <a:latin typeface="Bahnschrift" panose="020B0502040204020203" pitchFamily="34" charset="0"/>
              </a:rPr>
              <a:t>Например, если выпускник при характеристике роли Дмитрия Донского в победе на Куликовом поле выпускник напишет: «благодаря тому, что Дмитрий Донской удачно расположил засадный полк, русское войско одержало победу», то это будет зачтено по критерию К2, как указание роли личности, но не будет повторно зачтено по критерию К3, несмотря на то, что в приведённой формулировке представлены причинно-следственные отношения.</a:t>
            </a:r>
          </a:p>
          <a:p>
            <a:r>
              <a:rPr lang="ru-RU" sz="2000" dirty="0">
                <a:latin typeface="Bahnschrift" panose="020B0502040204020203" pitchFamily="34" charset="0"/>
              </a:rPr>
              <a:t> Наиболее распространенной ошибкой при выполнении требований этого критерия была ситуация, когда в сочинении присутствовало слово «причина», но не были указаны причинно-следственные связи. Причинно-следственная связь всегда предполагает, что одно историческое событие (процесс, явление) при определенных исторических условиях порождает другое событие (процесс, явление). </a:t>
            </a:r>
          </a:p>
          <a:p>
            <a:endParaRPr lang="ru-RU" sz="2400" dirty="0">
              <a:latin typeface="Bahnschrift" panose="020B0502040204020203" pitchFamily="34" charset="0"/>
            </a:endParaRPr>
          </a:p>
        </p:txBody>
      </p:sp>
    </p:spTree>
    <p:extLst>
      <p:ext uri="{BB962C8B-B14F-4D97-AF65-F5344CB8AC3E}">
        <p14:creationId xmlns:p14="http://schemas.microsoft.com/office/powerpoint/2010/main" val="2652314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r>
              <a:rPr lang="ru-RU" sz="2400" dirty="0">
                <a:latin typeface="Bahnschrift" panose="020B0502040204020203" pitchFamily="34" charset="0"/>
              </a:rPr>
              <a:t>Вторая типичная ошибка выпускников при формулировании причинно-следственных связей – указание желания исторического деятеля произвести какое-либо действие в качестве причины этого действия.</a:t>
            </a:r>
          </a:p>
          <a:p>
            <a:r>
              <a:rPr lang="ru-RU" sz="2400" dirty="0">
                <a:latin typeface="Bahnschrift" panose="020B0502040204020203" pitchFamily="34" charset="0"/>
              </a:rPr>
              <a:t> Рассмотрим положение: «Причиной издания Жалованной грамоты дворянству было стремление Екатерины II закрепить дарованные дворянству ранее привилегии и установить новые». </a:t>
            </a:r>
          </a:p>
          <a:p>
            <a:r>
              <a:rPr lang="ru-RU" sz="2400" dirty="0">
                <a:latin typeface="Bahnschrift" panose="020B0502040204020203" pitchFamily="34" charset="0"/>
              </a:rPr>
              <a:t>Причина здесь указана в виде фразы «стремление Екатерины II закрепить дарованные дворянству ранее привилегии и установить новые». Стремление – это желание, побуждающее к действию. Но действие Екатерины II, реализовавшее указанное желание, как раз и состояло в том, что она издала Жалованную грамоту, закреплявшую дарованные дворянству ранее привилегии и устанавливавшую новые. </a:t>
            </a:r>
          </a:p>
        </p:txBody>
      </p:sp>
    </p:spTree>
    <p:extLst>
      <p:ext uri="{BB962C8B-B14F-4D97-AF65-F5344CB8AC3E}">
        <p14:creationId xmlns:p14="http://schemas.microsoft.com/office/powerpoint/2010/main" val="1538133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20-22</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a:bodyPr>
          <a:lstStyle/>
          <a:p>
            <a:r>
              <a:rPr lang="ru-RU" sz="2400" dirty="0">
                <a:latin typeface="Bahnschrift" panose="020B0502040204020203" pitchFamily="34" charset="0"/>
              </a:rPr>
              <a:t>В заданиях для работы с историческим источником 20–22 проверяются умения проводить атрибуцию текста, находить, интерпретировать и комментировать информацию источника, а также применять контекстные исторические знания для анализа проблематики, отдельных положений источника, позиции автора.</a:t>
            </a:r>
          </a:p>
          <a:p>
            <a:r>
              <a:rPr lang="ru-RU" sz="2400" dirty="0">
                <a:latin typeface="Bahnschrift" panose="020B0502040204020203" pitchFamily="34" charset="0"/>
              </a:rPr>
              <a:t> Как правило, каждое из заданий 20–22 содержит один или несколько взаимосвязанных вопросов, каждый из которых требует кратких свободных ответов.</a:t>
            </a:r>
          </a:p>
          <a:p>
            <a:r>
              <a:rPr lang="ru-RU" sz="2400" dirty="0">
                <a:latin typeface="Bahnschrift" panose="020B0502040204020203" pitchFamily="34" charset="0"/>
              </a:rPr>
              <a:t>Оценка дифференцируется в зависимости от количества и качества приведенных в ответе выпускника положений на основе предлагаемой системы оценивания. Максимальный балл за каждое из заданий 20–22 – 2.</a:t>
            </a:r>
          </a:p>
          <a:p>
            <a:pPr marL="0" indent="0">
              <a:buNone/>
            </a:pPr>
            <a:endParaRPr lang="ru-RU" dirty="0"/>
          </a:p>
        </p:txBody>
      </p:sp>
    </p:spTree>
    <p:extLst>
      <p:ext uri="{BB962C8B-B14F-4D97-AF65-F5344CB8AC3E}">
        <p14:creationId xmlns:p14="http://schemas.microsoft.com/office/powerpoint/2010/main" val="7185956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22363"/>
            <a:ext cx="9999369" cy="5092505"/>
          </a:xfrm>
        </p:spPr>
        <p:txBody>
          <a:bodyPr>
            <a:noAutofit/>
          </a:bodyPr>
          <a:lstStyle/>
          <a:p>
            <a:r>
              <a:rPr lang="ru-RU" sz="2300" dirty="0">
                <a:latin typeface="Bahnschrift" panose="020B0502040204020203" pitchFamily="34" charset="0"/>
              </a:rPr>
              <a:t>Еще одна типичная ошибка при выполнении требований критерия К3 состоит в том, что в качестве причины указывается факт, представляющий собой субъективную характеристику мотива каких-либо действий исторической личности, но упоминание об этом факте в исторических источниках отсутствует.</a:t>
            </a:r>
          </a:p>
          <a:p>
            <a:r>
              <a:rPr lang="ru-RU" sz="2300" dirty="0">
                <a:latin typeface="Bahnschrift" panose="020B0502040204020203" pitchFamily="34" charset="0"/>
              </a:rPr>
              <a:t> Например: «Князь Святослав хотел быть похожим на своих предшественников – Олега и Игоря, – поэтому он стал храбрым воином и совершал походы на Византию». </a:t>
            </a:r>
          </a:p>
          <a:p>
            <a:r>
              <a:rPr lang="ru-RU" sz="2300" dirty="0">
                <a:latin typeface="Bahnschrift" panose="020B0502040204020203" pitchFamily="34" charset="0"/>
              </a:rPr>
              <a:t>Можно утверждать, что Святослав стал продолжателем дела своих предшественников, это подтверждается анализом внешней политики указанных князей. Но утверждать, что причина походов Святослава на Византию состояла в его желании быть похожим на Олега и Игоря, нельзя, так как это утверждение не основано на исторических источниках и является надуманным</a:t>
            </a:r>
          </a:p>
        </p:txBody>
      </p:sp>
    </p:spTree>
    <p:extLst>
      <p:ext uri="{BB962C8B-B14F-4D97-AF65-F5344CB8AC3E}">
        <p14:creationId xmlns:p14="http://schemas.microsoft.com/office/powerpoint/2010/main" val="9215427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pPr fontAlgn="base"/>
            <a:r>
              <a:rPr lang="ru-RU" sz="2400" b="1" dirty="0">
                <a:latin typeface="Bahnschrift" panose="020B0502040204020203" pitchFamily="34" charset="0"/>
              </a:rPr>
              <a:t>По критерию К4</a:t>
            </a:r>
            <a:r>
              <a:rPr lang="ru-RU" sz="2400" dirty="0">
                <a:latin typeface="Bahnschrift" panose="020B0502040204020203" pitchFamily="34" charset="0"/>
              </a:rPr>
              <a:t> выпускник может получить один балл за правильное указание оценки влияние событий (явлений, процессов) данного периода на дальнейшую историю России. </a:t>
            </a:r>
          </a:p>
          <a:p>
            <a:pPr fontAlgn="base"/>
            <a:r>
              <a:rPr lang="ru-RU" sz="2400" dirty="0">
                <a:latin typeface="Bahnschrift" panose="020B0502040204020203" pitchFamily="34" charset="0"/>
              </a:rPr>
              <a:t>Оценка представляет собой вывод о влиянии событий (явлений, процессов) данного периода именно </a:t>
            </a:r>
            <a:r>
              <a:rPr lang="ru-RU" sz="2400" u="sng" dirty="0">
                <a:latin typeface="Bahnschrift" panose="020B0502040204020203" pitchFamily="34" charset="0"/>
              </a:rPr>
              <a:t>на последующие эпохи</a:t>
            </a:r>
            <a:r>
              <a:rPr lang="ru-RU" sz="2400" dirty="0">
                <a:latin typeface="Bahnschrift" panose="020B0502040204020203" pitchFamily="34" charset="0"/>
              </a:rPr>
              <a:t>. </a:t>
            </a:r>
          </a:p>
          <a:p>
            <a:pPr fontAlgn="base"/>
            <a:r>
              <a:rPr lang="ru-RU" sz="2400" dirty="0">
                <a:latin typeface="Bahnschrift" panose="020B0502040204020203" pitchFamily="34" charset="0"/>
              </a:rPr>
              <a:t>Это означает, что выпускник обязательно должен выйти за верхнюю границу периода. </a:t>
            </a:r>
          </a:p>
          <a:p>
            <a:pPr fontAlgn="base"/>
            <a:r>
              <a:rPr lang="ru-RU" sz="2400" dirty="0">
                <a:latin typeface="Bahnschrift" panose="020B0502040204020203" pitchFamily="34" charset="0"/>
              </a:rPr>
              <a:t>Например, если выпускник выбрал период октябрь 1928 г.–май 1941 г., то необходимо указать, что в период индустриализации был создан мощный оборонно-промышленный комплекс, что стало одним из факторов победы СССР в Великой Отечественной войне.</a:t>
            </a:r>
          </a:p>
        </p:txBody>
      </p:sp>
    </p:spTree>
    <p:extLst>
      <p:ext uri="{BB962C8B-B14F-4D97-AF65-F5344CB8AC3E}">
        <p14:creationId xmlns:p14="http://schemas.microsoft.com/office/powerpoint/2010/main" val="38320801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pPr fontAlgn="base"/>
            <a:r>
              <a:rPr lang="ru-RU" sz="2400" dirty="0">
                <a:latin typeface="Bahnschrift" panose="020B0502040204020203" pitchFamily="34" charset="0"/>
              </a:rPr>
              <a:t>Согласно критериям, оценка может быть дана с опорой на исторические факты и (или) мнения историков. Это означает, что указание мнений историков в работе не обязательно, выпускник может для оценки периода использовать только знание фактов</a:t>
            </a:r>
          </a:p>
          <a:p>
            <a:pPr fontAlgn="base"/>
            <a:r>
              <a:rPr lang="ru-RU" sz="2400" dirty="0">
                <a:latin typeface="Bahnschrift" panose="020B0502040204020203" pitchFamily="34" charset="0"/>
              </a:rPr>
              <a:t>Согласно требованию задания необходимо оценить влияние событий (явлений, процессов) данного периода на дальнейшую историю именно России, а не зарубежных стран.</a:t>
            </a:r>
          </a:p>
          <a:p>
            <a:pPr fontAlgn="base"/>
            <a:r>
              <a:rPr lang="ru-RU" sz="2400" dirty="0">
                <a:latin typeface="Bahnschrift" panose="020B0502040204020203" pitchFamily="34" charset="0"/>
              </a:rPr>
              <a:t> К сожалению вместо указания влияния событий на дальнейшую историю России выпускники писали общий вывод, в котором обобщали все изложенное в сочинении.</a:t>
            </a:r>
          </a:p>
          <a:p>
            <a:pPr marL="0" indent="0" fontAlgn="base">
              <a:buNone/>
            </a:pPr>
            <a:endParaRPr lang="ru-RU" sz="2400" dirty="0">
              <a:latin typeface="Bahnschrift" panose="020B0502040204020203" pitchFamily="34" charset="0"/>
            </a:endParaRPr>
          </a:p>
        </p:txBody>
      </p:sp>
    </p:spTree>
    <p:extLst>
      <p:ext uri="{BB962C8B-B14F-4D97-AF65-F5344CB8AC3E}">
        <p14:creationId xmlns:p14="http://schemas.microsoft.com/office/powerpoint/2010/main" val="27149838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pPr fontAlgn="base"/>
            <a:r>
              <a:rPr lang="ru-RU" sz="2000" b="1" dirty="0">
                <a:latin typeface="Bahnschrift" panose="020B0502040204020203" pitchFamily="34" charset="0"/>
              </a:rPr>
              <a:t>По критерию К5</a:t>
            </a:r>
            <a:r>
              <a:rPr lang="ru-RU" sz="2000" dirty="0">
                <a:latin typeface="Bahnschrift" panose="020B0502040204020203" pitchFamily="34" charset="0"/>
              </a:rPr>
              <a:t> оценивается использование исторической терминологии. </a:t>
            </a:r>
          </a:p>
          <a:p>
            <a:pPr fontAlgn="base"/>
            <a:r>
              <a:rPr lang="ru-RU" sz="2000" u="sng" dirty="0">
                <a:latin typeface="Bahnschrift" panose="020B0502040204020203" pitchFamily="34" charset="0"/>
              </a:rPr>
              <a:t>Под историческим термином следует понимать слово или словосочетание, обозначающее историческое понятие, связанное с определённым историческим событием, характерное для определенного исторического периода (эпохи), или исторического процесса в целом</a:t>
            </a:r>
            <a:r>
              <a:rPr lang="ru-RU" sz="2000" dirty="0">
                <a:latin typeface="Bahnschrift" panose="020B0502040204020203" pitchFamily="34" charset="0"/>
              </a:rPr>
              <a:t>. </a:t>
            </a:r>
          </a:p>
          <a:p>
            <a:pPr fontAlgn="base"/>
            <a:r>
              <a:rPr lang="ru-RU" sz="2000" dirty="0">
                <a:latin typeface="Bahnschrift" panose="020B0502040204020203" pitchFamily="34" charset="0"/>
              </a:rPr>
              <a:t>1) термины и понятия письменных источников (рядович, закуп, вира и др.);</a:t>
            </a:r>
          </a:p>
          <a:p>
            <a:pPr fontAlgn="base"/>
            <a:r>
              <a:rPr lang="ru-RU" sz="2000" dirty="0">
                <a:latin typeface="Bahnschrift" panose="020B0502040204020203" pitchFamily="34" charset="0"/>
              </a:rPr>
              <a:t> 2) термины и понятия, применяемые для систематизации разнородного исторического материала (например, государственный переворот, цивилизация и др.);</a:t>
            </a:r>
          </a:p>
          <a:p>
            <a:pPr fontAlgn="base"/>
            <a:r>
              <a:rPr lang="ru-RU" sz="2000" dirty="0">
                <a:latin typeface="Bahnschrift" panose="020B0502040204020203" pitchFamily="34" charset="0"/>
              </a:rPr>
              <a:t> 3) понятия и категории, которые применяются не только в истории, но и в других социально-гуманитарных науках для определения общественных явлений (например, государство, общество и </a:t>
            </a:r>
            <a:r>
              <a:rPr lang="ru-RU" sz="2000" dirty="0" err="1">
                <a:latin typeface="Bahnschrift" panose="020B0502040204020203" pitchFamily="34" charset="0"/>
              </a:rPr>
              <a:t>др</a:t>
            </a:r>
            <a:r>
              <a:rPr lang="ru-RU" sz="2000" dirty="0">
                <a:latin typeface="Bahnschrift" panose="020B0502040204020203" pitchFamily="34" charset="0"/>
              </a:rPr>
              <a:t>).</a:t>
            </a:r>
          </a:p>
          <a:p>
            <a:pPr fontAlgn="base"/>
            <a:r>
              <a:rPr lang="ru-RU" sz="2000" dirty="0"/>
              <a:t> </a:t>
            </a:r>
            <a:r>
              <a:rPr lang="ru-RU" sz="2000" dirty="0">
                <a:latin typeface="Bahnschrift" panose="020B0502040204020203" pitchFamily="34" charset="0"/>
              </a:rPr>
              <a:t>Для получения одного балла по критерию К5 выпускнику достаточно корректно использовать в историческом сочинении один исторический термин.</a:t>
            </a:r>
          </a:p>
          <a:p>
            <a:pPr fontAlgn="base"/>
            <a:endParaRPr lang="ru-RU" sz="2400" dirty="0">
              <a:latin typeface="Bahnschrift" panose="020B0502040204020203" pitchFamily="34" charset="0"/>
            </a:endParaRPr>
          </a:p>
          <a:p>
            <a:pPr fontAlgn="base"/>
            <a:endParaRPr lang="ru-RU" sz="2000" dirty="0">
              <a:latin typeface="Bahnschrift" panose="020B0502040204020203" pitchFamily="34" charset="0"/>
            </a:endParaRPr>
          </a:p>
          <a:p>
            <a:pPr fontAlgn="base"/>
            <a:endParaRPr lang="ru-RU" sz="2000" dirty="0">
              <a:latin typeface="Bahnschrift" panose="020B0502040204020203" pitchFamily="34" charset="0"/>
            </a:endParaRPr>
          </a:p>
          <a:p>
            <a:pPr fontAlgn="base"/>
            <a:endParaRPr lang="ru-RU" sz="2400" dirty="0">
              <a:latin typeface="Bahnschrift" panose="020B0502040204020203" pitchFamily="34" charset="0"/>
            </a:endParaRPr>
          </a:p>
          <a:p>
            <a:pPr marL="0" indent="0" fontAlgn="base">
              <a:buNone/>
            </a:pPr>
            <a:endParaRPr lang="ru-RU" sz="2400" dirty="0">
              <a:latin typeface="Bahnschrift" panose="020B0502040204020203" pitchFamily="34" charset="0"/>
            </a:endParaRPr>
          </a:p>
        </p:txBody>
      </p:sp>
    </p:spTree>
    <p:extLst>
      <p:ext uri="{BB962C8B-B14F-4D97-AF65-F5344CB8AC3E}">
        <p14:creationId xmlns:p14="http://schemas.microsoft.com/office/powerpoint/2010/main" val="10213669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pPr fontAlgn="base"/>
            <a:r>
              <a:rPr lang="ru-RU" sz="2000" b="1" dirty="0">
                <a:latin typeface="Bahnschrift" panose="020B0502040204020203" pitchFamily="34" charset="0"/>
              </a:rPr>
              <a:t>По критерию К6</a:t>
            </a:r>
            <a:r>
              <a:rPr lang="ru-RU" sz="2000" dirty="0">
                <a:latin typeface="Bahnschrift" panose="020B0502040204020203" pitchFamily="34" charset="0"/>
              </a:rPr>
              <a:t> оценивается наличие/отсутствие в сочинении фактических ошибок. </a:t>
            </a:r>
          </a:p>
          <a:p>
            <a:pPr fontAlgn="base"/>
            <a:r>
              <a:rPr lang="ru-RU" sz="2000" dirty="0">
                <a:latin typeface="Bahnschrift" panose="020B0502040204020203" pitchFamily="34" charset="0"/>
              </a:rPr>
              <a:t>По данному критерию работа оценивается только в том случае, если по критериям К1–К4 выпускник набрал не менее 4 баллов. </a:t>
            </a:r>
          </a:p>
          <a:p>
            <a:pPr fontAlgn="base"/>
            <a:r>
              <a:rPr lang="ru-RU" sz="2000" dirty="0">
                <a:latin typeface="Bahnschrift" panose="020B0502040204020203" pitchFamily="34" charset="0"/>
              </a:rPr>
              <a:t>Критерий К6 является «обратным», т.е. выпускник как бы изначально получает 2 балла, но при условии, что он не допустит в сочинении фактических ошибок.</a:t>
            </a:r>
          </a:p>
          <a:p>
            <a:pPr fontAlgn="base"/>
            <a:r>
              <a:rPr lang="ru-RU" sz="2000" dirty="0">
                <a:latin typeface="Bahnschrift" panose="020B0502040204020203" pitchFamily="34" charset="0"/>
              </a:rPr>
              <a:t> При оценивании работы по данному критерию учитываются фактические ошибки любого характера, допущенные в любой части сочинения: неправильное указание событий (явлений, процессов), неправильное указание исторических деятелей, ошибки в фактах их биографий, неправильно указанные причинно-следственные связи, оценки значимости периода, ошибки в указании мнений историков и т.д. </a:t>
            </a:r>
          </a:p>
          <a:p>
            <a:pPr fontAlgn="base"/>
            <a:r>
              <a:rPr lang="ru-RU" sz="2000" dirty="0">
                <a:latin typeface="Bahnschrift" panose="020B0502040204020203" pitchFamily="34" charset="0"/>
              </a:rPr>
              <a:t>Необходимо отметить, что речь идёт именно о фактических ошибках, стилистические, грамматические, орфографические и пунктуационные ошибки, допущенные выпускником, не учитываются. </a:t>
            </a:r>
          </a:p>
          <a:p>
            <a:pPr fontAlgn="base"/>
            <a:endParaRPr lang="ru-RU" sz="2400" dirty="0">
              <a:latin typeface="Bahnschrift" panose="020B0502040204020203" pitchFamily="34" charset="0"/>
            </a:endParaRPr>
          </a:p>
          <a:p>
            <a:pPr fontAlgn="base"/>
            <a:endParaRPr lang="ru-RU" sz="2000" dirty="0">
              <a:latin typeface="Bahnschrift" panose="020B0502040204020203" pitchFamily="34" charset="0"/>
            </a:endParaRPr>
          </a:p>
          <a:p>
            <a:pPr fontAlgn="base"/>
            <a:endParaRPr lang="ru-RU" sz="2000" dirty="0">
              <a:latin typeface="Bahnschrift" panose="020B0502040204020203" pitchFamily="34" charset="0"/>
            </a:endParaRPr>
          </a:p>
          <a:p>
            <a:pPr fontAlgn="base"/>
            <a:endParaRPr lang="ru-RU" sz="2400" dirty="0">
              <a:latin typeface="Bahnschrift" panose="020B0502040204020203" pitchFamily="34" charset="0"/>
            </a:endParaRPr>
          </a:p>
          <a:p>
            <a:pPr marL="0" indent="0" fontAlgn="base">
              <a:buNone/>
            </a:pPr>
            <a:endParaRPr lang="ru-RU" sz="2400" dirty="0">
              <a:latin typeface="Bahnschrift" panose="020B0502040204020203" pitchFamily="34" charset="0"/>
            </a:endParaRPr>
          </a:p>
        </p:txBody>
      </p:sp>
    </p:spTree>
    <p:extLst>
      <p:ext uri="{BB962C8B-B14F-4D97-AF65-F5344CB8AC3E}">
        <p14:creationId xmlns:p14="http://schemas.microsoft.com/office/powerpoint/2010/main" val="4619158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25</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Autofit/>
          </a:bodyPr>
          <a:lstStyle/>
          <a:p>
            <a:r>
              <a:rPr lang="ru-RU" sz="2400" b="1" dirty="0">
                <a:latin typeface="Bahnschrift" panose="020B0502040204020203" pitchFamily="34" charset="0"/>
              </a:rPr>
              <a:t>По критерию К7</a:t>
            </a:r>
            <a:r>
              <a:rPr lang="ru-RU" sz="2400" dirty="0">
                <a:latin typeface="Bahnschrift" panose="020B0502040204020203" pitchFamily="34" charset="0"/>
              </a:rPr>
              <a:t> оценивается форма изложения.</a:t>
            </a:r>
          </a:p>
          <a:p>
            <a:r>
              <a:rPr lang="ru-RU" sz="2400" dirty="0">
                <a:latin typeface="Bahnschrift" panose="020B0502040204020203" pitchFamily="34" charset="0"/>
              </a:rPr>
              <a:t> По данному критерию, работа оценивается только в том случае, если по критериям К1–К4 выпускник набрал не менее 4 баллов.</a:t>
            </a:r>
          </a:p>
          <a:p>
            <a:r>
              <a:rPr lang="ru-RU" sz="2400" dirty="0">
                <a:latin typeface="Bahnschrift" panose="020B0502040204020203" pitchFamily="34" charset="0"/>
              </a:rPr>
              <a:t> Ответ выпускника может представлять собой или последовательное, связное изложение материала (историческое сочинение), или отдельные отрывочные положения (например, в форме плана). В первом случае выпускник получит по критерию К7 1 балл, во втором – 0 баллов.</a:t>
            </a:r>
          </a:p>
          <a:p>
            <a:r>
              <a:rPr lang="ru-RU" sz="2400">
                <a:latin typeface="Bahnschrift" panose="020B0502040204020203" pitchFamily="34" charset="0"/>
              </a:rPr>
              <a:t>Не </a:t>
            </a:r>
            <a:r>
              <a:rPr lang="ru-RU" sz="2400" dirty="0">
                <a:latin typeface="Bahnschrift" panose="020B0502040204020203" pitchFamily="34" charset="0"/>
              </a:rPr>
              <a:t>является обязательным требованием литературное оформление ответа.</a:t>
            </a:r>
          </a:p>
          <a:p>
            <a:pPr fontAlgn="base"/>
            <a:endParaRPr lang="ru-RU" sz="2400" dirty="0">
              <a:latin typeface="Bahnschrift" panose="020B0502040204020203" pitchFamily="34" charset="0"/>
            </a:endParaRPr>
          </a:p>
          <a:p>
            <a:pPr fontAlgn="base"/>
            <a:endParaRPr lang="ru-RU" sz="2000" dirty="0">
              <a:latin typeface="Bahnschrift" panose="020B0502040204020203" pitchFamily="34" charset="0"/>
            </a:endParaRPr>
          </a:p>
          <a:p>
            <a:pPr fontAlgn="base"/>
            <a:endParaRPr lang="ru-RU" sz="2000" dirty="0">
              <a:latin typeface="Bahnschrift" panose="020B0502040204020203" pitchFamily="34" charset="0"/>
            </a:endParaRPr>
          </a:p>
          <a:p>
            <a:pPr fontAlgn="base"/>
            <a:endParaRPr lang="ru-RU" sz="2400" dirty="0">
              <a:latin typeface="Bahnschrift" panose="020B0502040204020203" pitchFamily="34" charset="0"/>
            </a:endParaRPr>
          </a:p>
          <a:p>
            <a:pPr marL="0" indent="0" fontAlgn="base">
              <a:buNone/>
            </a:pPr>
            <a:endParaRPr lang="ru-RU" sz="2400" dirty="0">
              <a:latin typeface="Bahnschrift" panose="020B0502040204020203" pitchFamily="34" charset="0"/>
            </a:endParaRPr>
          </a:p>
        </p:txBody>
      </p:sp>
    </p:spTree>
    <p:extLst>
      <p:ext uri="{BB962C8B-B14F-4D97-AF65-F5344CB8AC3E}">
        <p14:creationId xmlns:p14="http://schemas.microsoft.com/office/powerpoint/2010/main" val="27504692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3F3C93D-DECC-498E-B7AB-4E3603F090C0}"/>
              </a:ext>
            </a:extLst>
          </p:cNvPr>
          <p:cNvSpPr>
            <a:spLocks noGrp="1"/>
          </p:cNvSpPr>
          <p:nvPr>
            <p:ph idx="1"/>
          </p:nvPr>
        </p:nvSpPr>
        <p:spPr>
          <a:xfrm>
            <a:off x="1153551" y="253218"/>
            <a:ext cx="10351061" cy="6035040"/>
          </a:xfrm>
        </p:spPr>
        <p:txBody>
          <a:bodyPr>
            <a:normAutofit/>
          </a:bodyPr>
          <a:lstStyle/>
          <a:p>
            <a:r>
              <a:rPr lang="ru-RU" sz="2000" dirty="0"/>
              <a:t>Вам необходимо написать историческое сочинение об </a:t>
            </a:r>
            <a:r>
              <a:rPr lang="ru-RU" sz="2000" u="sng" dirty="0"/>
              <a:t>ОДНОМ</a:t>
            </a:r>
            <a:r>
              <a:rPr lang="ru-RU" sz="2000" dirty="0"/>
              <a:t> из периодов истории России:</a:t>
            </a:r>
          </a:p>
          <a:p>
            <a:r>
              <a:rPr lang="ru-RU" sz="2000" dirty="0"/>
              <a:t>В сочинении необходимо:</a:t>
            </a:r>
          </a:p>
          <a:p>
            <a:r>
              <a:rPr lang="ru-RU" sz="2000" dirty="0"/>
              <a:t>– указать не менее двух значимых событий (явлений, процессов), относящихся к данному периоду истории; </a:t>
            </a:r>
          </a:p>
          <a:p>
            <a:r>
              <a:rPr lang="ru-RU" sz="2000" dirty="0"/>
              <a:t>– назвать две исторические личности, деятельность которых связана с указанными событиями (явлениями, процессами), и, используя знание исторических фактов, охарактеризовать роли названных Вами личностей в этих событиях (явлениях, процессах);</a:t>
            </a:r>
          </a:p>
          <a:p>
            <a:r>
              <a:rPr lang="ru-RU" sz="2000" dirty="0"/>
              <a:t>– указать не менее двух причинно-следственных связей, характеризующих причины возникновения событий (явлений, процессов), происходивших в данных период;</a:t>
            </a:r>
          </a:p>
          <a:p>
            <a:r>
              <a:rPr lang="ru-RU" sz="2000" dirty="0"/>
              <a:t>– используя знание исторических фактов и (или) мнений историков, оцените влияние событий (явлений, процессов) данного периода на дальнейшую историю России.</a:t>
            </a:r>
          </a:p>
          <a:p>
            <a:r>
              <a:rPr lang="ru-RU" sz="2000" dirty="0"/>
              <a:t>В ходе изложения необходимо корректно использовать исторические термины, понятия, относящиеся к данному периоду</a:t>
            </a:r>
            <a:r>
              <a:rPr lang="ru-RU" sz="1500" dirty="0"/>
              <a:t>.</a:t>
            </a:r>
          </a:p>
          <a:p>
            <a:endParaRPr lang="ru-RU" sz="1500" dirty="0"/>
          </a:p>
          <a:p>
            <a:endParaRPr lang="ru-RU" dirty="0"/>
          </a:p>
        </p:txBody>
      </p:sp>
    </p:spTree>
    <p:extLst>
      <p:ext uri="{BB962C8B-B14F-4D97-AF65-F5344CB8AC3E}">
        <p14:creationId xmlns:p14="http://schemas.microsoft.com/office/powerpoint/2010/main" val="18447165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167F1AF9-0757-4C33-862B-59EFAB165FE5}"/>
              </a:ext>
            </a:extLst>
          </p:cNvPr>
          <p:cNvSpPr>
            <a:spLocks noGrp="1"/>
          </p:cNvSpPr>
          <p:nvPr>
            <p:ph idx="1"/>
          </p:nvPr>
        </p:nvSpPr>
        <p:spPr>
          <a:xfrm>
            <a:off x="858129" y="211014"/>
            <a:ext cx="10874325" cy="6358597"/>
          </a:xfrm>
        </p:spPr>
        <p:txBody>
          <a:bodyPr>
            <a:normAutofit lnSpcReduction="10000"/>
          </a:bodyPr>
          <a:lstStyle/>
          <a:p>
            <a:r>
              <a:rPr lang="ru-RU" u="sng" dirty="0"/>
              <a:t>Ответ 1.  </a:t>
            </a:r>
            <a:r>
              <a:rPr lang="ru-RU" dirty="0"/>
              <a:t>октябрь 1894 г. – июль 1914 г.</a:t>
            </a:r>
            <a:r>
              <a:rPr lang="en-US" dirty="0"/>
              <a:t> </a:t>
            </a:r>
          </a:p>
          <a:p>
            <a:pPr marL="0" indent="0">
              <a:buNone/>
            </a:pPr>
            <a:r>
              <a:rPr lang="ru-RU" dirty="0"/>
              <a:t>	</a:t>
            </a:r>
            <a:r>
              <a:rPr lang="en-US" dirty="0"/>
              <a:t>18</a:t>
            </a:r>
            <a:r>
              <a:rPr lang="ru-RU" dirty="0"/>
              <a:t>94-1914гг. – этот период был очень сложным в истории Российской империи. В 1894году на престол взошел Николай </a:t>
            </a:r>
            <a:r>
              <a:rPr lang="en-US" dirty="0"/>
              <a:t>II</a:t>
            </a:r>
            <a:r>
              <a:rPr lang="ru-RU" dirty="0"/>
              <a:t>, сын Александра </a:t>
            </a:r>
            <a:r>
              <a:rPr lang="en-US" dirty="0"/>
              <a:t>III</a:t>
            </a:r>
            <a:r>
              <a:rPr lang="ru-RU" dirty="0"/>
              <a:t>. Он был невысокого роста и худощав. Народ невзлюбил Николая </a:t>
            </a:r>
            <a:r>
              <a:rPr lang="en-US" dirty="0"/>
              <a:t>II</a:t>
            </a:r>
            <a:r>
              <a:rPr lang="ru-RU" dirty="0"/>
              <a:t>, они считали что Николаю все равно что происходит в стране. В день его коронации он устроил празднования с раздачей бесплатных подарков для всех желающих на поле. Лавки с подарками стояли слишком близко и началась давка, погибло более тысячи людей. А Николай </a:t>
            </a:r>
            <a:r>
              <a:rPr lang="en-US" dirty="0"/>
              <a:t>II</a:t>
            </a:r>
            <a:r>
              <a:rPr lang="ru-RU" dirty="0"/>
              <a:t> тем временем спокойно праздновал коронацию на балу. Когда карета Николая </a:t>
            </a:r>
            <a:r>
              <a:rPr lang="en-US" dirty="0"/>
              <a:t>II</a:t>
            </a:r>
            <a:r>
              <a:rPr lang="ru-RU" dirty="0"/>
              <a:t> ехала по улицам, столпившийся народ выкрикивал оскорбления в его адрес, они думали, что Николаю безразличен свой народ, но это было не так.</a:t>
            </a:r>
          </a:p>
          <a:p>
            <a:pPr marL="0" indent="0">
              <a:buNone/>
            </a:pPr>
            <a:r>
              <a:rPr lang="ru-RU" dirty="0"/>
              <a:t>	В этот период времени возрастало число кружков народников, бьющихся за  социализм, за снятие самодержавия, за революцию. И они добились своего, в период 1905-1907гг прошла первая русская революция. Самым страшным событием, на мой взгляд было «кровавое воскресенье». Тысячи жителей вышли с благими намерениями на площадь, они просто хотели мирно поговорить с царем, но царские войска расстреляли всех на месте. Также одним из главных событий этого периода является мятеж матросов на броненосце «Князь Потемкин-Таврический».</a:t>
            </a:r>
          </a:p>
          <a:p>
            <a:pPr marL="0" indent="0">
              <a:buNone/>
            </a:pPr>
            <a:r>
              <a:rPr lang="ru-RU" dirty="0"/>
              <a:t>	В 1904-1905гг была русско-японская война. Причинами этой войны послужило то, что железная дорога России шла через Китай и то что наша страна арендовала Порт-Артур для создания там флота. Японии это все не понравилось. Мы проиграли эту войну. Началось строительство ж/д на нашей территории, мы потеряли южную часть Сахалина. </a:t>
            </a:r>
          </a:p>
          <a:p>
            <a:pPr marL="0" indent="0">
              <a:buNone/>
            </a:pPr>
            <a:r>
              <a:rPr lang="ru-RU" dirty="0"/>
              <a:t>	Русская революция- это следствие того, что народ был недоволен властью и самодержавием. Народу хотелось свободы слова, печати и личности.</a:t>
            </a:r>
          </a:p>
        </p:txBody>
      </p:sp>
    </p:spTree>
    <p:extLst>
      <p:ext uri="{BB962C8B-B14F-4D97-AF65-F5344CB8AC3E}">
        <p14:creationId xmlns:p14="http://schemas.microsoft.com/office/powerpoint/2010/main" val="32663242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BE44D03-589F-4069-ABE5-D51EBB983956}"/>
              </a:ext>
            </a:extLst>
          </p:cNvPr>
          <p:cNvGraphicFramePr>
            <a:graphicFrameLocks noGrp="1"/>
          </p:cNvGraphicFramePr>
          <p:nvPr>
            <p:ph idx="1"/>
            <p:extLst>
              <p:ext uri="{D42A27DB-BD31-4B8C-83A1-F6EECF244321}">
                <p14:modId xmlns:p14="http://schemas.microsoft.com/office/powerpoint/2010/main" val="3702861810"/>
              </p:ext>
            </p:extLst>
          </p:nvPr>
        </p:nvGraphicFramePr>
        <p:xfrm>
          <a:off x="1139483" y="239151"/>
          <a:ext cx="9945859" cy="6386733"/>
        </p:xfrm>
        <a:graphic>
          <a:graphicData uri="http://schemas.openxmlformats.org/drawingml/2006/table">
            <a:tbl>
              <a:tblPr firstRow="1" firstCol="1" bandRow="1" bandCol="1">
                <a:tableStyleId>{5C22544A-7EE6-4342-B048-85BDC9FD1C3A}</a:tableStyleId>
              </a:tblPr>
              <a:tblGrid>
                <a:gridCol w="996559">
                  <a:extLst>
                    <a:ext uri="{9D8B030D-6E8A-4147-A177-3AD203B41FA5}">
                      <a16:colId xmlns:a16="http://schemas.microsoft.com/office/drawing/2014/main" val="3441687195"/>
                    </a:ext>
                  </a:extLst>
                </a:gridCol>
                <a:gridCol w="8949300">
                  <a:extLst>
                    <a:ext uri="{9D8B030D-6E8A-4147-A177-3AD203B41FA5}">
                      <a16:colId xmlns:a16="http://schemas.microsoft.com/office/drawing/2014/main" val="2693307165"/>
                    </a:ext>
                  </a:extLst>
                </a:gridCol>
              </a:tblGrid>
              <a:tr h="833052">
                <a:tc>
                  <a:txBody>
                    <a:bodyPr/>
                    <a:lstStyle/>
                    <a:p>
                      <a:pPr algn="ctr">
                        <a:spcAft>
                          <a:spcPts val="0"/>
                        </a:spcAft>
                      </a:pPr>
                      <a:r>
                        <a:rPr lang="ru-RU" sz="1800">
                          <a:effectLst/>
                        </a:rPr>
                        <a:t>К1</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ru-RU" sz="1800">
                          <a:effectLst/>
                        </a:rPr>
                        <a:t>Правильно указано необходимое количество событий (явлений, процессов). </a:t>
                      </a:r>
                      <a:br>
                        <a:rPr lang="ru-RU" sz="1800">
                          <a:effectLst/>
                        </a:rPr>
                      </a:br>
                      <a:r>
                        <a:rPr lang="ru-RU" sz="1800">
                          <a:effectLst/>
                        </a:rPr>
                        <a:t>2 балла.</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0308011"/>
                  </a:ext>
                </a:extLst>
              </a:tr>
              <a:tr h="1110736">
                <a:tc>
                  <a:txBody>
                    <a:bodyPr/>
                    <a:lstStyle/>
                    <a:p>
                      <a:pPr algn="ctr">
                        <a:spcAft>
                          <a:spcPts val="0"/>
                        </a:spcAft>
                      </a:pPr>
                      <a:r>
                        <a:rPr lang="ru-RU" sz="1800">
                          <a:effectLst/>
                        </a:rPr>
                        <a:t>К2</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ru-RU" sz="1800">
                          <a:effectLst/>
                        </a:rPr>
                        <a:t>Назван Николай </a:t>
                      </a:r>
                      <a:r>
                        <a:rPr lang="en-US" sz="1800">
                          <a:effectLst/>
                        </a:rPr>
                        <a:t>II</a:t>
                      </a:r>
                      <a:r>
                        <a:rPr lang="ru-RU" sz="1800">
                          <a:effectLst/>
                        </a:rPr>
                        <a:t>. Указано конкретное действие Николая </a:t>
                      </a:r>
                      <a:r>
                        <a:rPr lang="en-US" sz="1800">
                          <a:effectLst/>
                        </a:rPr>
                        <a:t>II</a:t>
                      </a:r>
                      <a:r>
                        <a:rPr lang="ru-RU" sz="1800">
                          <a:effectLst/>
                        </a:rPr>
                        <a:t> («тем временем спокойно праздновал коронацию на балу»), которое способствовало складыванию о нём в народе негативного мнения (это явление названо в сочинении). 1 балл.</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7860072"/>
                  </a:ext>
                </a:extLst>
              </a:tr>
              <a:tr h="1943789">
                <a:tc>
                  <a:txBody>
                    <a:bodyPr/>
                    <a:lstStyle/>
                    <a:p>
                      <a:pPr algn="ctr">
                        <a:spcAft>
                          <a:spcPts val="0"/>
                        </a:spcAft>
                      </a:pPr>
                      <a:r>
                        <a:rPr lang="ru-RU" sz="1800">
                          <a:effectLst/>
                        </a:rPr>
                        <a:t>К3</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ru-RU" sz="1800" dirty="0">
                          <a:effectLst/>
                        </a:rPr>
                        <a:t>Указаны причинно-следственные связи: между проникновением России в Маньчжурию, арендой Порт-Артура и началом русско-японской войны, между поражением России в русско-японской войны и началом строительства железной дороги в обход Маньчжурии, а также между поражением России в русско-японской войны и потерей Россией Южной части Сахалина. 2 балла</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06698951"/>
                  </a:ext>
                </a:extLst>
              </a:tr>
              <a:tr h="555368">
                <a:tc>
                  <a:txBody>
                    <a:bodyPr/>
                    <a:lstStyle/>
                    <a:p>
                      <a:pPr algn="ctr">
                        <a:spcAft>
                          <a:spcPts val="0"/>
                        </a:spcAft>
                      </a:pPr>
                      <a:r>
                        <a:rPr lang="ru-RU" sz="1800">
                          <a:effectLst/>
                        </a:rPr>
                        <a:t>К4</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ru-RU" sz="1800">
                          <a:effectLst/>
                        </a:rPr>
                        <a:t>Влияние событий (явлений, процессов) данного периода на дальнейшую историю России не указано. 0 баллов.</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19575409"/>
                  </a:ext>
                </a:extLst>
              </a:tr>
              <a:tr h="277684">
                <a:tc>
                  <a:txBody>
                    <a:bodyPr/>
                    <a:lstStyle/>
                    <a:p>
                      <a:pPr algn="ctr">
                        <a:spcAft>
                          <a:spcPts val="0"/>
                        </a:spcAft>
                      </a:pPr>
                      <a:r>
                        <a:rPr lang="ru-RU" sz="1800">
                          <a:effectLst/>
                        </a:rPr>
                        <a:t>К5</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ru-RU" sz="1800">
                          <a:effectLst/>
                        </a:rPr>
                        <a:t>Корректно использованы термины, например, «революция». 1 балл.</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83098381"/>
                  </a:ext>
                </a:extLst>
              </a:tr>
              <a:tr h="1110736">
                <a:tc>
                  <a:txBody>
                    <a:bodyPr/>
                    <a:lstStyle/>
                    <a:p>
                      <a:pPr algn="ctr">
                        <a:spcAft>
                          <a:spcPts val="0"/>
                        </a:spcAft>
                      </a:pPr>
                      <a:r>
                        <a:rPr lang="ru-RU" sz="1800">
                          <a:effectLst/>
                        </a:rPr>
                        <a:t>К6</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ru-RU" sz="1800">
                          <a:effectLst/>
                        </a:rPr>
                        <a:t>Допущены фактические ошибки, например: «в это время возрастало число кружков народников, бьющихся за социализм», «они просто хотели мирно поговорить с царём», «царские войска расстреляли всех на месте». 0 баллов.</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21408450"/>
                  </a:ext>
                </a:extLst>
              </a:tr>
              <a:tr h="555368">
                <a:tc>
                  <a:txBody>
                    <a:bodyPr/>
                    <a:lstStyle/>
                    <a:p>
                      <a:pPr algn="ctr">
                        <a:spcAft>
                          <a:spcPts val="0"/>
                        </a:spcAft>
                      </a:pPr>
                      <a:r>
                        <a:rPr lang="ru-RU" sz="1800">
                          <a:effectLst/>
                        </a:rPr>
                        <a:t>К7</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ru-RU" sz="1800" dirty="0">
                          <a:effectLst/>
                        </a:rPr>
                        <a:t>Ответ дан в форме последовательного, связного изложения материала. 1 балл.</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97950819"/>
                  </a:ext>
                </a:extLst>
              </a:tr>
            </a:tbl>
          </a:graphicData>
        </a:graphic>
      </p:graphicFrame>
    </p:spTree>
    <p:extLst>
      <p:ext uri="{BB962C8B-B14F-4D97-AF65-F5344CB8AC3E}">
        <p14:creationId xmlns:p14="http://schemas.microsoft.com/office/powerpoint/2010/main" val="924227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20</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a:bodyPr>
          <a:lstStyle/>
          <a:p>
            <a:pPr marL="0" indent="0">
              <a:buNone/>
            </a:pPr>
            <a:r>
              <a:rPr lang="ru-RU" sz="2400" dirty="0">
                <a:latin typeface="Bahnschrift" panose="020B0502040204020203" pitchFamily="34" charset="0"/>
              </a:rPr>
              <a:t>	В з</a:t>
            </a:r>
            <a:r>
              <a:rPr lang="ru-RU" sz="2400" b="1" dirty="0">
                <a:latin typeface="Bahnschrift" panose="020B0502040204020203" pitchFamily="34" charset="0"/>
              </a:rPr>
              <a:t>адании 20</a:t>
            </a:r>
            <a:r>
              <a:rPr lang="ru-RU" sz="2400" dirty="0">
                <a:latin typeface="Bahnschrift" panose="020B0502040204020203" pitchFamily="34" charset="0"/>
              </a:rPr>
              <a:t>, суть которого состоит в атрибуции источника, особое внимание следует уделить точности приведённых формулировок. </a:t>
            </a:r>
          </a:p>
          <a:p>
            <a:pPr marL="0" indent="0">
              <a:buNone/>
            </a:pPr>
            <a:r>
              <a:rPr lang="ru-RU" sz="2400" dirty="0">
                <a:latin typeface="Bahnschrift" panose="020B0502040204020203" pitchFamily="34" charset="0"/>
              </a:rPr>
              <a:t>	Если, например, ответ «</a:t>
            </a:r>
            <a:r>
              <a:rPr lang="ru-RU" sz="2400" i="1" dirty="0">
                <a:latin typeface="Bahnschrift" panose="020B0502040204020203" pitchFamily="34" charset="0"/>
              </a:rPr>
              <a:t>революция 1905–1907 гг</a:t>
            </a:r>
            <a:r>
              <a:rPr lang="ru-RU" sz="2400" dirty="0">
                <a:latin typeface="Bahnschrift" panose="020B0502040204020203" pitchFamily="34" charset="0"/>
              </a:rPr>
              <a:t>.» будет признан правильным, то ответ на тот же вопрос «</a:t>
            </a:r>
            <a:r>
              <a:rPr lang="ru-RU" sz="2400" i="1" dirty="0">
                <a:latin typeface="Bahnschrift" panose="020B0502040204020203" pitchFamily="34" charset="0"/>
              </a:rPr>
              <a:t>революция</a:t>
            </a:r>
            <a:r>
              <a:rPr lang="ru-RU" sz="2400" dirty="0">
                <a:latin typeface="Bahnschrift" panose="020B0502040204020203" pitchFamily="34" charset="0"/>
              </a:rPr>
              <a:t>» (без указания годов или более полного названия революции) правильным не является.</a:t>
            </a:r>
          </a:p>
          <a:p>
            <a:pPr marL="0" indent="0">
              <a:buNone/>
            </a:pPr>
            <a:r>
              <a:rPr lang="ru-RU" sz="2400" dirty="0">
                <a:latin typeface="Bahnschrift" panose="020B0502040204020203" pitchFamily="34" charset="0"/>
              </a:rPr>
              <a:t> 	</a:t>
            </a:r>
            <a:r>
              <a:rPr lang="ru-RU" b="1" dirty="0"/>
              <a:t>Критерии оценивания задания 20 содержат следующее указание: «Каждый элемент может быть засчитан только при условии отсутствия неверных позиций наряду с верной». Данное указание означает, что, например, в случае, когда одним из элементов правильного ответа является название периода «перестройка», а выпускник записывает этот элемент в следующем виде: «"оттепель", "застой", "перестройка"», то указание этого элемента не принимается в качестве правильного ответа.</a:t>
            </a:r>
            <a:endParaRPr lang="ru-RU" sz="2400" b="1" dirty="0">
              <a:latin typeface="Bahnschrift" panose="020B0502040204020203" pitchFamily="34" charset="0"/>
            </a:endParaRPr>
          </a:p>
        </p:txBody>
      </p:sp>
    </p:spTree>
    <p:extLst>
      <p:ext uri="{BB962C8B-B14F-4D97-AF65-F5344CB8AC3E}">
        <p14:creationId xmlns:p14="http://schemas.microsoft.com/office/powerpoint/2010/main" val="3840753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21</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a:bodyPr>
          <a:lstStyle/>
          <a:p>
            <a:pPr marL="0" indent="0">
              <a:buNone/>
            </a:pPr>
            <a:r>
              <a:rPr lang="ru-RU" sz="2400" dirty="0">
                <a:latin typeface="Bahnschrift" panose="020B0502040204020203" pitchFamily="34" charset="0"/>
              </a:rPr>
              <a:t>	В з</a:t>
            </a:r>
            <a:r>
              <a:rPr lang="ru-RU" sz="2400" b="1" dirty="0">
                <a:latin typeface="Bahnschrift" panose="020B0502040204020203" pitchFamily="34" charset="0"/>
              </a:rPr>
              <a:t>адании 21</a:t>
            </a:r>
            <a:r>
              <a:rPr lang="ru-RU" sz="2400" dirty="0">
                <a:latin typeface="Bahnschrift" panose="020B0502040204020203" pitchFamily="34" charset="0"/>
              </a:rPr>
              <a:t> предполагает поиск в источнике информации, представленной в явном виде. </a:t>
            </a:r>
          </a:p>
          <a:p>
            <a:pPr marL="0" indent="0">
              <a:buNone/>
            </a:pPr>
            <a:r>
              <a:rPr lang="ru-RU" sz="2400" dirty="0">
                <a:latin typeface="Bahnschrift" panose="020B0502040204020203" pitchFamily="34" charset="0"/>
              </a:rPr>
              <a:t>	Обратить особое внимание на соответствие формулировок, содержанию вопроса. </a:t>
            </a:r>
          </a:p>
          <a:p>
            <a:pPr marL="0" indent="0">
              <a:buNone/>
            </a:pPr>
            <a:r>
              <a:rPr lang="ru-RU" sz="2400" dirty="0">
                <a:latin typeface="Bahnschrift" panose="020B0502040204020203" pitchFamily="34" charset="0"/>
              </a:rPr>
              <a:t>	При этом </a:t>
            </a:r>
            <a:r>
              <a:rPr lang="ru-RU" sz="2400" u="sng" dirty="0">
                <a:latin typeface="Bahnschrift" panose="020B0502040204020203" pitchFamily="34" charset="0"/>
              </a:rPr>
              <a:t>не предъявляется требование точного переписывания соответствующих фрагментов текста</a:t>
            </a:r>
            <a:r>
              <a:rPr lang="ru-RU" sz="2400" dirty="0">
                <a:latin typeface="Bahnschrift" panose="020B0502040204020203" pitchFamily="34" charset="0"/>
              </a:rPr>
              <a:t>, поэтому формулировки ответов могут не совпадать с позициями, приведёнными в критериях. </a:t>
            </a:r>
          </a:p>
          <a:p>
            <a:pPr marL="0" indent="0">
              <a:buNone/>
            </a:pPr>
            <a:r>
              <a:rPr lang="ru-RU" b="1" dirty="0"/>
              <a:t>	«Ответ может быть представлен как в форме цитат, так и в форме сжатого воспроизведения основных идей соответствующих фрагментов текста. Поскольку в задании требуется найти в тексте данную в явном виде конкретную информацию, не засчитывается при оценивании переписанный целиком объемный отрывок текста, включающий наряду с верным элементом избыточную информацию». </a:t>
            </a:r>
            <a:endParaRPr lang="ru-RU" sz="2400" b="1" dirty="0">
              <a:latin typeface="Bahnschrift" panose="020B0502040204020203" pitchFamily="34" charset="0"/>
            </a:endParaRPr>
          </a:p>
          <a:p>
            <a:pPr marL="0" indent="0">
              <a:buNone/>
            </a:pPr>
            <a:endParaRPr lang="ru-RU" sz="2400" dirty="0">
              <a:latin typeface="Bahnschrift" panose="020B0502040204020203" pitchFamily="34" charset="0"/>
            </a:endParaRPr>
          </a:p>
        </p:txBody>
      </p:sp>
    </p:spTree>
    <p:extLst>
      <p:ext uri="{BB962C8B-B14F-4D97-AF65-F5344CB8AC3E}">
        <p14:creationId xmlns:p14="http://schemas.microsoft.com/office/powerpoint/2010/main" val="2536838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19EBA02-F1AF-406A-86C5-64AE536E5172}"/>
              </a:ext>
            </a:extLst>
          </p:cNvPr>
          <p:cNvSpPr>
            <a:spLocks noGrp="1"/>
          </p:cNvSpPr>
          <p:nvPr>
            <p:ph idx="1"/>
          </p:nvPr>
        </p:nvSpPr>
        <p:spPr>
          <a:xfrm>
            <a:off x="1674055" y="520505"/>
            <a:ext cx="9830557" cy="5880295"/>
          </a:xfrm>
        </p:spPr>
        <p:txBody>
          <a:bodyPr>
            <a:normAutofit/>
          </a:bodyPr>
          <a:lstStyle/>
          <a:p>
            <a:pPr marL="457200" lvl="1" indent="0">
              <a:buNone/>
            </a:pPr>
            <a:r>
              <a:rPr lang="ru-RU" sz="2000" dirty="0"/>
              <a:t>Например, для правильного ответа на задание «Укажите одну причину, по которой Россия, по мнению автора, терпит неудачи в войне» из отрывка, посвященного Крымской войне, нужно выписать положение</a:t>
            </a:r>
            <a:r>
              <a:rPr lang="ru-RU" sz="2000" b="1" dirty="0"/>
              <a:t> «за последние два года наделано столько ошибок – и в ведении войны, и в политике!». </a:t>
            </a:r>
            <a:r>
              <a:rPr lang="ru-RU" sz="2000" dirty="0"/>
              <a:t>Выпускник же переписал весь абзац</a:t>
            </a:r>
            <a:r>
              <a:rPr lang="ru-RU" sz="2000" b="1" dirty="0"/>
              <a:t>: «Господи, чем же всё кончится? Сколько переживаний и страданий для Государя и Государыни! Дай Бог им душевных сил и мужества и пошли им людей, способных стать опорой в их великом и нелёгком деле. Ведь нельзя не признать, что за последние два года наделано столько ошибок – и в ведении войны, и в политике! Впрочем, Россия бывала и не в таких переплётах и всегда умела достойно выйти из них. Девизом её истории можно поставить слова: "Отступить, чтобы дальше прыгнуть!». </a:t>
            </a:r>
            <a:r>
              <a:rPr lang="ru-RU" sz="2000" dirty="0"/>
              <a:t>Хотя положение правильного ответа в переписанном абзаце присутствует, оно </a:t>
            </a:r>
            <a:r>
              <a:rPr lang="ru-RU" sz="2000" b="1" dirty="0"/>
              <a:t>не засчитывается</a:t>
            </a:r>
            <a:r>
              <a:rPr lang="ru-RU" sz="2000" dirty="0"/>
              <a:t>, так как переписанный фрагмент включает информацию, которая по смыслу никак не связана с ответом на задание</a:t>
            </a:r>
          </a:p>
          <a:p>
            <a:endParaRPr lang="ru-RU" dirty="0"/>
          </a:p>
        </p:txBody>
      </p:sp>
    </p:spTree>
    <p:extLst>
      <p:ext uri="{BB962C8B-B14F-4D97-AF65-F5344CB8AC3E}">
        <p14:creationId xmlns:p14="http://schemas.microsoft.com/office/powerpoint/2010/main" val="2216734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FFA6D3-74AE-43C2-807D-1DD947C7788C}"/>
              </a:ext>
            </a:extLst>
          </p:cNvPr>
          <p:cNvSpPr>
            <a:spLocks noGrp="1"/>
          </p:cNvSpPr>
          <p:nvPr>
            <p:ph type="title"/>
          </p:nvPr>
        </p:nvSpPr>
        <p:spPr/>
        <p:txBody>
          <a:bodyPr/>
          <a:lstStyle/>
          <a:p>
            <a:r>
              <a:rPr lang="ru-RU" dirty="0"/>
              <a:t>Задание 22</a:t>
            </a:r>
          </a:p>
        </p:txBody>
      </p:sp>
      <p:sp>
        <p:nvSpPr>
          <p:cNvPr id="3" name="Объект 2">
            <a:extLst>
              <a:ext uri="{FF2B5EF4-FFF2-40B4-BE49-F238E27FC236}">
                <a16:creationId xmlns:a16="http://schemas.microsoft.com/office/drawing/2014/main" id="{5FBF6390-FF48-48CC-9AB9-FE001F7E1BFA}"/>
              </a:ext>
            </a:extLst>
          </p:cNvPr>
          <p:cNvSpPr>
            <a:spLocks noGrp="1"/>
          </p:cNvSpPr>
          <p:nvPr>
            <p:ph idx="1"/>
          </p:nvPr>
        </p:nvSpPr>
        <p:spPr>
          <a:xfrm>
            <a:off x="1505243" y="1336431"/>
            <a:ext cx="9999369" cy="5190978"/>
          </a:xfrm>
        </p:spPr>
        <p:txBody>
          <a:bodyPr>
            <a:normAutofit/>
          </a:bodyPr>
          <a:lstStyle/>
          <a:p>
            <a:pPr marL="0" indent="0">
              <a:buNone/>
            </a:pPr>
            <a:r>
              <a:rPr lang="ru-RU" sz="2400" dirty="0">
                <a:latin typeface="Bahnschrift" panose="020B0502040204020203" pitchFamily="34" charset="0"/>
              </a:rPr>
              <a:t>	</a:t>
            </a:r>
            <a:r>
              <a:rPr lang="ru-RU" sz="2400" b="1" dirty="0">
                <a:latin typeface="Bahnschrift" panose="020B0502040204020203" pitchFamily="34" charset="0"/>
              </a:rPr>
              <a:t>Задание </a:t>
            </a:r>
            <a:r>
              <a:rPr lang="ru-RU" sz="2400" dirty="0">
                <a:latin typeface="Bahnschrift" panose="020B0502040204020203" pitchFamily="34" charset="0"/>
              </a:rPr>
              <a:t> нацелено на проверку способности выпускников привлечь контекстные исторические знания для анализа проблематики источника, позиции автора, для ответа на вопросы, требующие обобщения исторического материала, установления причинно-следственных связей. </a:t>
            </a:r>
          </a:p>
          <a:p>
            <a:pPr marL="0" indent="0">
              <a:buNone/>
            </a:pPr>
            <a:r>
              <a:rPr lang="ru-RU" sz="2400" dirty="0">
                <a:latin typeface="Bahnschrift" panose="020B0502040204020203" pitchFamily="34" charset="0"/>
              </a:rPr>
              <a:t>	В задании 22 также допускается несовпадение ответов выпускников с ответами, данными в критериях. В этом случае эксперт критически анализирует ответы экзаменуемого.</a:t>
            </a:r>
          </a:p>
          <a:p>
            <a:pPr marL="0" indent="0">
              <a:buNone/>
            </a:pPr>
            <a:r>
              <a:rPr lang="ru-RU" sz="2400" dirty="0">
                <a:latin typeface="Bahnschrift" panose="020B0502040204020203" pitchFamily="34" charset="0"/>
              </a:rPr>
              <a:t>	Орфографические и пунктуационные ошибки, допущенные выпускником, не являются основанием для снижения оценки.	</a:t>
            </a:r>
          </a:p>
        </p:txBody>
      </p:sp>
    </p:spTree>
    <p:extLst>
      <p:ext uri="{BB962C8B-B14F-4D97-AF65-F5344CB8AC3E}">
        <p14:creationId xmlns:p14="http://schemas.microsoft.com/office/powerpoint/2010/main" val="2244839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D5742B6-36CA-4C0C-90F0-CDB6A6D301EF}"/>
              </a:ext>
            </a:extLst>
          </p:cNvPr>
          <p:cNvSpPr>
            <a:spLocks noGrp="1"/>
          </p:cNvSpPr>
          <p:nvPr>
            <p:ph idx="1"/>
          </p:nvPr>
        </p:nvSpPr>
        <p:spPr>
          <a:xfrm>
            <a:off x="1519311" y="239151"/>
            <a:ext cx="9985301" cy="6316394"/>
          </a:xfrm>
        </p:spPr>
        <p:txBody>
          <a:bodyPr>
            <a:normAutofit fontScale="92500" lnSpcReduction="20000"/>
          </a:bodyPr>
          <a:lstStyle/>
          <a:p>
            <a:r>
              <a:rPr lang="ru-RU" b="1" i="1" dirty="0"/>
              <a:t>Пример</a:t>
            </a:r>
            <a:endParaRPr lang="ru-RU" dirty="0"/>
          </a:p>
          <a:p>
            <a:r>
              <a:rPr lang="ru-RU" i="1" dirty="0"/>
              <a:t>Прочтите отрывок из речи российского императора.</a:t>
            </a:r>
            <a:endParaRPr lang="ru-RU" dirty="0"/>
          </a:p>
          <a:p>
            <a:pPr marL="0" indent="0">
              <a:buNone/>
            </a:pPr>
            <a:r>
              <a:rPr lang="ru-RU" dirty="0"/>
              <a:t>	«Нет сомнения, что крепостное право, в нынешнем его положении у нас, есть зло, для всех ощутительное и очевидное, но прикасаться к нему теперь, было бы делом ещё более губительным. Покойный император &lt;…&gt;, в начале своего царствования, имел намерение дать крепостным людям свободу, но потом сам отклонился от своей мысли, как совершенно ещё преждевременной и невозможной в исполнении…</a:t>
            </a:r>
          </a:p>
          <a:p>
            <a:pPr marL="0" indent="0">
              <a:buNone/>
            </a:pPr>
            <a:r>
              <a:rPr lang="ru-RU" dirty="0"/>
              <a:t>	Но нельзя скрывать от себя, что теперь мысли уже не те, какие бывали прежде, и всякому благоразумному наблюдателю ясно, что нынешнее положение не может продолжиться навсегда. Причины этой перемены мыслей и чаще повторяющихся в последнее время беспокойств я не могу не отнести больше всего… к собственной неосторожности помещиков, которые дают своим крепостным несвойственное состоянию последних высшее воспитание, а через то, развивая в них новый круг понятий, делают их положение ещё более тягостным; к тому, что некоторые помещики – хотя благодаря Богу самое меньшее их число, – забывая благородный труд, употребляют свою власть во зло, а дворянские предводители, как многие из них сами мне отзывались, к пресечению таких злоупотреблений не находят средств в законе, ничем почти не ограничивающем помещичьей власти. Но если нынешнее положение таково, что оно не может продолжиться, и если вместе с тем и решительные к прекращению его способы также невозможны без общего потрясения, то необходимо, по крайней мере, приготовить пути для постепенного перехода к другому порядку вещей и, не устрашаясь перед всякою переменою, хладнокровно обсудить её пользу и последствия. Не должно давать вольности, но должно проложить дорогу к переходному состоянию, а с ним связать ненарушимое охранение вотчинной собственности на землю. Я считаю это священною моею обязанностью и обязанностью тех, кто будет после меня, а средства, по моему мнению, вполне представляются в предложенном теперь Совету проекте указа. Он не есть закон новый, а только последствие и, так сказать, развитие существующего сорок лет закона о свободных хлебопашцах»</a:t>
            </a:r>
          </a:p>
        </p:txBody>
      </p:sp>
    </p:spTree>
    <p:extLst>
      <p:ext uri="{BB962C8B-B14F-4D97-AF65-F5344CB8AC3E}">
        <p14:creationId xmlns:p14="http://schemas.microsoft.com/office/powerpoint/2010/main" val="2181369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D84D324-8C4D-4A07-8513-2CFA51F06DE3}"/>
              </a:ext>
            </a:extLst>
          </p:cNvPr>
          <p:cNvSpPr>
            <a:spLocks noGrp="1"/>
          </p:cNvSpPr>
          <p:nvPr>
            <p:ph idx="1"/>
          </p:nvPr>
        </p:nvSpPr>
        <p:spPr>
          <a:xfrm>
            <a:off x="1505243" y="436098"/>
            <a:ext cx="9999369" cy="6077244"/>
          </a:xfrm>
        </p:spPr>
        <p:txBody>
          <a:bodyPr/>
          <a:lstStyle/>
          <a:p>
            <a:pPr marL="0" indent="0">
              <a:buNone/>
            </a:pPr>
            <a:r>
              <a:rPr lang="ru-RU" dirty="0"/>
              <a:t>20. Назовите императора, которому принадлежит эта речь. Укажите годы его правления. Назовите упоминаемого в тексте предыдущего императора.</a:t>
            </a:r>
          </a:p>
          <a:p>
            <a:endParaRPr lang="ru-RU" dirty="0"/>
          </a:p>
        </p:txBody>
      </p:sp>
      <p:graphicFrame>
        <p:nvGraphicFramePr>
          <p:cNvPr id="9" name="Таблица 8">
            <a:extLst>
              <a:ext uri="{FF2B5EF4-FFF2-40B4-BE49-F238E27FC236}">
                <a16:creationId xmlns:a16="http://schemas.microsoft.com/office/drawing/2014/main" id="{012A82C1-CEDD-4E9E-A11E-B7E35D03C361}"/>
              </a:ext>
            </a:extLst>
          </p:cNvPr>
          <p:cNvGraphicFramePr>
            <a:graphicFrameLocks noGrp="1"/>
          </p:cNvGraphicFramePr>
          <p:nvPr>
            <p:extLst>
              <p:ext uri="{D42A27DB-BD31-4B8C-83A1-F6EECF244321}">
                <p14:modId xmlns:p14="http://schemas.microsoft.com/office/powerpoint/2010/main" val="2224028885"/>
              </p:ext>
            </p:extLst>
          </p:nvPr>
        </p:nvGraphicFramePr>
        <p:xfrm>
          <a:off x="1659988" y="1491175"/>
          <a:ext cx="8393015" cy="4048565"/>
        </p:xfrm>
        <a:graphic>
          <a:graphicData uri="http://schemas.openxmlformats.org/drawingml/2006/table">
            <a:tbl>
              <a:tblPr firstRow="1" firstCol="1" lastRow="1" lastCol="1" bandRow="1" bandCol="1">
                <a:tableStyleId>{5C22544A-7EE6-4342-B048-85BDC9FD1C3A}</a:tableStyleId>
              </a:tblPr>
              <a:tblGrid>
                <a:gridCol w="7438296">
                  <a:extLst>
                    <a:ext uri="{9D8B030D-6E8A-4147-A177-3AD203B41FA5}">
                      <a16:colId xmlns:a16="http://schemas.microsoft.com/office/drawing/2014/main" val="4200094838"/>
                    </a:ext>
                  </a:extLst>
                </a:gridCol>
                <a:gridCol w="954719">
                  <a:extLst>
                    <a:ext uri="{9D8B030D-6E8A-4147-A177-3AD203B41FA5}">
                      <a16:colId xmlns:a16="http://schemas.microsoft.com/office/drawing/2014/main" val="2235606982"/>
                    </a:ext>
                  </a:extLst>
                </a:gridCol>
              </a:tblGrid>
              <a:tr h="809713">
                <a:tc>
                  <a:txBody>
                    <a:bodyPr/>
                    <a:lstStyle/>
                    <a:p>
                      <a:pPr algn="ctr">
                        <a:spcAft>
                          <a:spcPts val="0"/>
                        </a:spcAft>
                      </a:pPr>
                      <a:r>
                        <a:rPr lang="ru-RU" sz="1600" dirty="0">
                          <a:solidFill>
                            <a:schemeClr val="tx1"/>
                          </a:solidFill>
                          <a:effectLst/>
                        </a:rPr>
                        <a:t>Содержание верного ответа и указания по оцениванию (допускаются иные формулировки ответа, не искажающие его смысла)</a:t>
                      </a:r>
                      <a:endParaRPr lang="ru-RU"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600">
                          <a:solidFill>
                            <a:schemeClr val="tx1"/>
                          </a:solidFill>
                          <a:effectLst/>
                        </a:rPr>
                        <a:t>Баллы</a:t>
                      </a:r>
                      <a:endParaRPr lang="ru-RU"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75550991"/>
                  </a:ext>
                </a:extLst>
              </a:tr>
              <a:tr h="1619426">
                <a:tc>
                  <a:txBody>
                    <a:bodyPr/>
                    <a:lstStyle/>
                    <a:p>
                      <a:pPr algn="just">
                        <a:spcAft>
                          <a:spcPts val="0"/>
                        </a:spcAft>
                      </a:pPr>
                      <a:r>
                        <a:rPr lang="ru-RU" sz="1600" dirty="0">
                          <a:solidFill>
                            <a:schemeClr val="tx1"/>
                          </a:solidFill>
                          <a:effectLst/>
                        </a:rPr>
                        <a:t>В ответе должны быть указаны следующие </a:t>
                      </a:r>
                      <a:r>
                        <a:rPr lang="ru-RU" sz="1600" u="sng" dirty="0">
                          <a:solidFill>
                            <a:schemeClr val="tx1"/>
                          </a:solidFill>
                          <a:effectLst/>
                        </a:rPr>
                        <a:t>элементы</a:t>
                      </a:r>
                      <a:r>
                        <a:rPr lang="ru-RU" sz="1600" dirty="0">
                          <a:solidFill>
                            <a:schemeClr val="tx1"/>
                          </a:solidFill>
                          <a:effectLst/>
                        </a:rPr>
                        <a:t>:</a:t>
                      </a:r>
                    </a:p>
                    <a:p>
                      <a:pPr algn="just">
                        <a:spcAft>
                          <a:spcPts val="0"/>
                        </a:spcAft>
                      </a:pPr>
                      <a:r>
                        <a:rPr lang="ru-RU" sz="1600" dirty="0">
                          <a:solidFill>
                            <a:schemeClr val="tx1"/>
                          </a:solidFill>
                          <a:effectLst/>
                        </a:rPr>
                        <a:t>1) </a:t>
                      </a:r>
                      <a:r>
                        <a:rPr lang="ru-RU" sz="1600" u="sng" dirty="0">
                          <a:solidFill>
                            <a:schemeClr val="tx1"/>
                          </a:solidFill>
                          <a:effectLst/>
                        </a:rPr>
                        <a:t>император</a:t>
                      </a:r>
                      <a:r>
                        <a:rPr lang="ru-RU" sz="1600" dirty="0">
                          <a:solidFill>
                            <a:schemeClr val="tx1"/>
                          </a:solidFill>
                          <a:effectLst/>
                        </a:rPr>
                        <a:t> – Николай </a:t>
                      </a:r>
                      <a:r>
                        <a:rPr lang="en-US" sz="1600" dirty="0">
                          <a:solidFill>
                            <a:schemeClr val="tx1"/>
                          </a:solidFill>
                          <a:effectLst/>
                        </a:rPr>
                        <a:t>I</a:t>
                      </a:r>
                      <a:r>
                        <a:rPr lang="ru-RU" sz="1600" dirty="0">
                          <a:solidFill>
                            <a:schemeClr val="tx1"/>
                          </a:solidFill>
                          <a:effectLst/>
                        </a:rPr>
                        <a:t>;</a:t>
                      </a:r>
                    </a:p>
                    <a:p>
                      <a:pPr algn="just">
                        <a:spcAft>
                          <a:spcPts val="0"/>
                        </a:spcAft>
                      </a:pPr>
                      <a:r>
                        <a:rPr lang="ru-RU" sz="1600" dirty="0">
                          <a:solidFill>
                            <a:schemeClr val="tx1"/>
                          </a:solidFill>
                          <a:effectLst/>
                        </a:rPr>
                        <a:t>2) </a:t>
                      </a:r>
                      <a:r>
                        <a:rPr lang="ru-RU" sz="1600" u="sng" dirty="0">
                          <a:solidFill>
                            <a:schemeClr val="tx1"/>
                          </a:solidFill>
                          <a:effectLst/>
                        </a:rPr>
                        <a:t>годы правления</a:t>
                      </a:r>
                      <a:r>
                        <a:rPr lang="ru-RU" sz="1600" dirty="0">
                          <a:solidFill>
                            <a:schemeClr val="tx1"/>
                          </a:solidFill>
                          <a:effectLst/>
                        </a:rPr>
                        <a:t> – 1825–1855 гг.;</a:t>
                      </a:r>
                    </a:p>
                    <a:p>
                      <a:pPr algn="just">
                        <a:spcAft>
                          <a:spcPts val="0"/>
                        </a:spcAft>
                      </a:pPr>
                      <a:r>
                        <a:rPr lang="ru-RU" sz="1600" dirty="0">
                          <a:solidFill>
                            <a:schemeClr val="tx1"/>
                          </a:solidFill>
                          <a:effectLst/>
                        </a:rPr>
                        <a:t>3) </a:t>
                      </a:r>
                      <a:r>
                        <a:rPr lang="ru-RU" sz="1600" u="sng" dirty="0">
                          <a:solidFill>
                            <a:schemeClr val="tx1"/>
                          </a:solidFill>
                          <a:effectLst/>
                        </a:rPr>
                        <a:t>предыдущий император</a:t>
                      </a:r>
                      <a:r>
                        <a:rPr lang="ru-RU" sz="1600" dirty="0">
                          <a:solidFill>
                            <a:schemeClr val="tx1"/>
                          </a:solidFill>
                          <a:effectLst/>
                        </a:rPr>
                        <a:t> – Александр </a:t>
                      </a:r>
                      <a:r>
                        <a:rPr lang="en-US" sz="1600" dirty="0">
                          <a:solidFill>
                            <a:schemeClr val="tx1"/>
                          </a:solidFill>
                          <a:effectLst/>
                        </a:rPr>
                        <a:t>I</a:t>
                      </a:r>
                      <a:r>
                        <a:rPr lang="ru-RU" sz="1600" dirty="0">
                          <a:solidFill>
                            <a:schemeClr val="tx1"/>
                          </a:solidFill>
                          <a:effectLst/>
                        </a:rPr>
                        <a:t>.</a:t>
                      </a:r>
                    </a:p>
                    <a:p>
                      <a:pPr algn="just">
                        <a:spcAft>
                          <a:spcPts val="0"/>
                        </a:spcAft>
                      </a:pPr>
                      <a:r>
                        <a:rPr lang="ru-RU" sz="1600" dirty="0">
                          <a:solidFill>
                            <a:schemeClr val="tx1"/>
                          </a:solidFill>
                          <a:effectLst/>
                        </a:rPr>
                        <a:t>Каждый элемент может быть засчитан только при условии отсутствия неверных позиций наряду с верной</a:t>
                      </a:r>
                      <a:endParaRPr lang="ru-RU"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600">
                          <a:solidFill>
                            <a:schemeClr val="tx1"/>
                          </a:solidFill>
                          <a:effectLst/>
                        </a:rPr>
                        <a:t> </a:t>
                      </a:r>
                      <a:endParaRPr lang="ru-RU"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777706922"/>
                  </a:ext>
                </a:extLst>
              </a:tr>
              <a:tr h="539809">
                <a:tc>
                  <a:txBody>
                    <a:bodyPr/>
                    <a:lstStyle/>
                    <a:p>
                      <a:pPr algn="just">
                        <a:spcAft>
                          <a:spcPts val="0"/>
                        </a:spcAft>
                      </a:pPr>
                      <a:r>
                        <a:rPr lang="ru-RU" sz="1600">
                          <a:solidFill>
                            <a:schemeClr val="tx1"/>
                          </a:solidFill>
                          <a:effectLst/>
                        </a:rPr>
                        <a:t>Правильно назван император, указаны годы правления, назван предыдущий император</a:t>
                      </a:r>
                      <a:endParaRPr lang="ru-RU"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600">
                          <a:solidFill>
                            <a:schemeClr val="tx1"/>
                          </a:solidFill>
                          <a:effectLst/>
                        </a:rPr>
                        <a:t>2</a:t>
                      </a:r>
                      <a:endParaRPr lang="ru-RU"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375434470"/>
                  </a:ext>
                </a:extLst>
              </a:tr>
              <a:tr h="269904">
                <a:tc>
                  <a:txBody>
                    <a:bodyPr/>
                    <a:lstStyle/>
                    <a:p>
                      <a:pPr algn="just">
                        <a:spcAft>
                          <a:spcPts val="0"/>
                        </a:spcAft>
                      </a:pPr>
                      <a:r>
                        <a:rPr lang="ru-RU" sz="1600">
                          <a:solidFill>
                            <a:schemeClr val="tx1"/>
                          </a:solidFill>
                          <a:effectLst/>
                        </a:rPr>
                        <a:t>Правильно указаны любые два элемента ответа</a:t>
                      </a:r>
                      <a:endParaRPr lang="ru-RU"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600">
                          <a:solidFill>
                            <a:schemeClr val="tx1"/>
                          </a:solidFill>
                          <a:effectLst/>
                        </a:rPr>
                        <a:t>1</a:t>
                      </a:r>
                      <a:endParaRPr lang="ru-RU"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926923680"/>
                  </a:ext>
                </a:extLst>
              </a:tr>
              <a:tr h="539809">
                <a:tc>
                  <a:txBody>
                    <a:bodyPr/>
                    <a:lstStyle/>
                    <a:p>
                      <a:pPr algn="just">
                        <a:spcAft>
                          <a:spcPts val="0"/>
                        </a:spcAft>
                      </a:pPr>
                      <a:r>
                        <a:rPr lang="ru-RU" sz="1600">
                          <a:solidFill>
                            <a:schemeClr val="tx1"/>
                          </a:solidFill>
                          <a:effectLst/>
                        </a:rPr>
                        <a:t>Правильно указан один любой элемент ответа.</a:t>
                      </a:r>
                    </a:p>
                    <a:p>
                      <a:pPr algn="just">
                        <a:spcAft>
                          <a:spcPts val="0"/>
                        </a:spcAft>
                      </a:pPr>
                      <a:r>
                        <a:rPr lang="ru-RU" sz="1600">
                          <a:solidFill>
                            <a:schemeClr val="tx1"/>
                          </a:solidFill>
                          <a:effectLst/>
                        </a:rPr>
                        <a:t>ИЛИ Ответ неправильный</a:t>
                      </a:r>
                      <a:endParaRPr lang="ru-RU"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600">
                          <a:solidFill>
                            <a:schemeClr val="tx1"/>
                          </a:solidFill>
                          <a:effectLst/>
                        </a:rPr>
                        <a:t>0</a:t>
                      </a:r>
                      <a:endParaRPr lang="ru-RU"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853131233"/>
                  </a:ext>
                </a:extLst>
              </a:tr>
              <a:tr h="269904">
                <a:tc>
                  <a:txBody>
                    <a:bodyPr/>
                    <a:lstStyle/>
                    <a:p>
                      <a:pPr algn="r">
                        <a:spcAft>
                          <a:spcPts val="0"/>
                        </a:spcAft>
                      </a:pPr>
                      <a:r>
                        <a:rPr lang="ru-RU" sz="1600">
                          <a:solidFill>
                            <a:schemeClr val="tx1"/>
                          </a:solidFill>
                          <a:effectLst/>
                        </a:rPr>
                        <a:t>Максимальный балл</a:t>
                      </a:r>
                      <a:endParaRPr lang="ru-RU" sz="16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ru-RU" sz="1600" dirty="0">
                          <a:solidFill>
                            <a:schemeClr val="tx1"/>
                          </a:solidFill>
                          <a:effectLst/>
                        </a:rPr>
                        <a:t>2</a:t>
                      </a:r>
                      <a:endParaRPr lang="ru-RU"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089116097"/>
                  </a:ext>
                </a:extLst>
              </a:tr>
            </a:tbl>
          </a:graphicData>
        </a:graphic>
      </p:graphicFrame>
    </p:spTree>
    <p:extLst>
      <p:ext uri="{BB962C8B-B14F-4D97-AF65-F5344CB8AC3E}">
        <p14:creationId xmlns:p14="http://schemas.microsoft.com/office/powerpoint/2010/main" val="4179093196"/>
      </p:ext>
    </p:extLst>
  </p:cSld>
  <p:clrMapOvr>
    <a:masterClrMapping/>
  </p:clrMapOvr>
</p:sld>
</file>

<file path=ppt/theme/theme1.xml><?xml version="1.0" encoding="utf-8"?>
<a:theme xmlns:a="http://schemas.openxmlformats.org/drawingml/2006/main" name="Легкий дым">
  <a:themeElements>
    <a:clrScheme name="Теплый синий">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5530</Words>
  <Application>Microsoft Office PowerPoint</Application>
  <PresentationFormat>Широкоэкранный</PresentationFormat>
  <Paragraphs>293</Paragraphs>
  <Slides>38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38</vt:i4>
      </vt:variant>
    </vt:vector>
  </HeadingPairs>
  <TitlesOfParts>
    <vt:vector size="44" baseType="lpstr">
      <vt:lpstr>Arial</vt:lpstr>
      <vt:lpstr>Bahnschrift</vt:lpstr>
      <vt:lpstr>Calibri</vt:lpstr>
      <vt:lpstr>Century Gothic</vt:lpstr>
      <vt:lpstr>Wingdings 3</vt:lpstr>
      <vt:lpstr>Легкий дым</vt:lpstr>
      <vt:lpstr>Презентация PowerPoint</vt:lpstr>
      <vt:lpstr>Презентация PowerPoint</vt:lpstr>
      <vt:lpstr>Задание 20-22</vt:lpstr>
      <vt:lpstr>Задание 20</vt:lpstr>
      <vt:lpstr>Задание 21</vt:lpstr>
      <vt:lpstr>Презентация PowerPoint</vt:lpstr>
      <vt:lpstr>Задание 22</vt:lpstr>
      <vt:lpstr>Презентация PowerPoint</vt:lpstr>
      <vt:lpstr>Презентация PowerPoint</vt:lpstr>
      <vt:lpstr>Презентация PowerPoint</vt:lpstr>
      <vt:lpstr>Презентация PowerPoint</vt:lpstr>
      <vt:lpstr>Задание 23</vt:lpstr>
      <vt:lpstr>Задание 23</vt:lpstr>
      <vt:lpstr>Задание 24</vt:lpstr>
      <vt:lpstr>Задание 24</vt:lpstr>
      <vt:lpstr>Задание 24</vt:lpstr>
      <vt:lpstr>Презентация PowerPoint</vt:lpstr>
      <vt:lpstr>Презентация PowerPoint</vt:lpstr>
      <vt:lpstr>Презентация PowerPoint</vt:lpstr>
      <vt:lpstr>Презентация PowerPoint</vt:lpstr>
      <vt:lpstr>Задание 25</vt:lpstr>
      <vt:lpstr>Задание 25</vt:lpstr>
      <vt:lpstr>Задание 25</vt:lpstr>
      <vt:lpstr>Задание 25</vt:lpstr>
      <vt:lpstr>Задание 25</vt:lpstr>
      <vt:lpstr>Задание 25</vt:lpstr>
      <vt:lpstr>Задание 25</vt:lpstr>
      <vt:lpstr>Задание 25</vt:lpstr>
      <vt:lpstr>Задание 25</vt:lpstr>
      <vt:lpstr>Задание 25</vt:lpstr>
      <vt:lpstr>Задание 25</vt:lpstr>
      <vt:lpstr>Задание 25</vt:lpstr>
      <vt:lpstr>Задание 25</vt:lpstr>
      <vt:lpstr>Задание 25</vt:lpstr>
      <vt:lpstr>Задание 25</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ЕГЭ по истории</dc:title>
  <dc:creator>usman</dc:creator>
  <cp:lastModifiedBy>usmanova9373646242@outlook.com</cp:lastModifiedBy>
  <cp:revision>23</cp:revision>
  <dcterms:created xsi:type="dcterms:W3CDTF">2019-03-27T05:37:48Z</dcterms:created>
  <dcterms:modified xsi:type="dcterms:W3CDTF">2020-06-08T04:23:10Z</dcterms:modified>
</cp:coreProperties>
</file>